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15"/>
  </p:notesMasterIdLst>
  <p:sldIdLst>
    <p:sldId id="257" r:id="rId2"/>
    <p:sldId id="273" r:id="rId3"/>
    <p:sldId id="309" r:id="rId4"/>
    <p:sldId id="295" r:id="rId5"/>
    <p:sldId id="300" r:id="rId6"/>
    <p:sldId id="301" r:id="rId7"/>
    <p:sldId id="302" r:id="rId8"/>
    <p:sldId id="303" r:id="rId9"/>
    <p:sldId id="304" r:id="rId10"/>
    <p:sldId id="305" r:id="rId11"/>
    <p:sldId id="306" r:id="rId12"/>
    <p:sldId id="307" r:id="rId13"/>
    <p:sldId id="30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DD6"/>
    <a:srgbClr val="7EFFF0"/>
    <a:srgbClr val="88DDC6"/>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4"/>
    <p:restoredTop sz="94667"/>
  </p:normalViewPr>
  <p:slideViewPr>
    <p:cSldViewPr snapToGrid="0" snapToObjects="1">
      <p:cViewPr varScale="1">
        <p:scale>
          <a:sx n="88" d="100"/>
          <a:sy n="88" d="100"/>
        </p:scale>
        <p:origin x="4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B9960-FA55-7C48-AFD4-CEB8ED855910}" type="datetimeFigureOut">
              <a:rPr lang="en-US" smtClean="0"/>
              <a:t>6/22/2022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55D1B-87CB-0D44-AFAC-C8232CDF9D5D}" type="slidenum">
              <a:rPr lang="en-US" smtClean="0"/>
              <a:t>‹N°›</a:t>
            </a:fld>
            <a:endParaRPr lang="en-US"/>
          </a:p>
        </p:txBody>
      </p:sp>
    </p:spTree>
    <p:extLst>
      <p:ext uri="{BB962C8B-B14F-4D97-AF65-F5344CB8AC3E}">
        <p14:creationId xmlns:p14="http://schemas.microsoft.com/office/powerpoint/2010/main" val="177900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BA021D4-713C-CA49-BC99-874BDA3FCAB1}" type="slidenum">
              <a:rPr lang="fr-FR" smtClean="0"/>
              <a:t>2</a:t>
            </a:fld>
            <a:endParaRPr lang="fr-FR"/>
          </a:p>
        </p:txBody>
      </p:sp>
    </p:spTree>
    <p:extLst>
      <p:ext uri="{BB962C8B-B14F-4D97-AF65-F5344CB8AC3E}">
        <p14:creationId xmlns:p14="http://schemas.microsoft.com/office/powerpoint/2010/main" val="8213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381000" y="685800"/>
            <a:ext cx="60960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3400"/>
            </a:pPr>
            <a:endParaRPr dirty="0"/>
          </a:p>
        </p:txBody>
      </p:sp>
    </p:spTree>
    <p:extLst>
      <p:ext uri="{BB962C8B-B14F-4D97-AF65-F5344CB8AC3E}">
        <p14:creationId xmlns:p14="http://schemas.microsoft.com/office/powerpoint/2010/main" val="165834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8EAF056-7358-5944-80AF-1A2B98663DD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A69A-0D10-6B41-817B-2DB5A967E9C6}"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8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EAF056-7358-5944-80AF-1A2B98663DD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428613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EAF056-7358-5944-80AF-1A2B98663DD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288809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EAF056-7358-5944-80AF-1A2B98663DD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412656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8EAF056-7358-5944-80AF-1A2B98663DD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A69A-0D10-6B41-817B-2DB5A967E9C6}"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53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8EAF056-7358-5944-80AF-1A2B98663DD9}"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24981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EAF056-7358-5944-80AF-1A2B98663DD9}"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311303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8EAF056-7358-5944-80AF-1A2B98663DD9}"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78041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EAF056-7358-5944-80AF-1A2B98663DD9}" type="datetimeFigureOut">
              <a:rPr lang="en-US" smtClean="0"/>
              <a:t>6/22/2022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389199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EAF056-7358-5944-80AF-1A2B98663DD9}" type="datetimeFigureOut">
              <a:rPr lang="en-US" smtClean="0"/>
              <a:t>6/22/2022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99A69A-0D10-6B41-817B-2DB5A967E9C6}" type="slidenum">
              <a:rPr lang="en-US" smtClean="0"/>
              <a:t>‹N°›</a:t>
            </a:fld>
            <a:endParaRPr lang="en-US"/>
          </a:p>
        </p:txBody>
      </p:sp>
    </p:spTree>
    <p:extLst>
      <p:ext uri="{BB962C8B-B14F-4D97-AF65-F5344CB8AC3E}">
        <p14:creationId xmlns:p14="http://schemas.microsoft.com/office/powerpoint/2010/main" val="337385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8EAF056-7358-5944-80AF-1A2B98663DD9}"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9A69A-0D10-6B41-817B-2DB5A967E9C6}" type="slidenum">
              <a:rPr lang="en-US" smtClean="0"/>
              <a:t>‹N°›</a:t>
            </a:fld>
            <a:endParaRPr lang="en-US"/>
          </a:p>
        </p:txBody>
      </p:sp>
    </p:spTree>
    <p:extLst>
      <p:ext uri="{BB962C8B-B14F-4D97-AF65-F5344CB8AC3E}">
        <p14:creationId xmlns:p14="http://schemas.microsoft.com/office/powerpoint/2010/main" val="140886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EAF056-7358-5944-80AF-1A2B98663DD9}" type="datetimeFigureOut">
              <a:rPr lang="en-US" smtClean="0"/>
              <a:t>6/22/2022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99A69A-0D10-6B41-817B-2DB5A967E9C6}" type="slidenum">
              <a:rPr lang="en-US" smtClean="0"/>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12227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5759" y="1252991"/>
            <a:ext cx="11564983" cy="2147222"/>
          </a:xfrm>
        </p:spPr>
        <p:txBody>
          <a:bodyPr>
            <a:normAutofit/>
          </a:bodyPr>
          <a:lstStyle/>
          <a:p>
            <a:pPr algn="ctr"/>
            <a:r>
              <a:rPr lang="fr-FR" sz="4800" b="1" dirty="0">
                <a:solidFill>
                  <a:srgbClr val="FFC000"/>
                </a:solidFill>
                <a:latin typeface="Gill Sans MT" panose="020B0502020104020203" pitchFamily="34" charset="0"/>
              </a:rPr>
              <a:t>La fabrication de masques faits maison</a:t>
            </a:r>
            <a:br>
              <a:rPr lang="fr-FR" sz="4800" b="1" dirty="0">
                <a:solidFill>
                  <a:srgbClr val="FFC000"/>
                </a:solidFill>
                <a:latin typeface="Gill Sans MT" panose="020B0502020104020203" pitchFamily="34" charset="0"/>
              </a:rPr>
            </a:br>
            <a:r>
              <a:rPr lang="fr-FR" sz="3600" b="1" dirty="0" smtClean="0">
                <a:solidFill>
                  <a:srgbClr val="FFC000"/>
                </a:solidFill>
                <a:latin typeface="Gill Sans MT" panose="020B0502020104020203" pitchFamily="34" charset="0"/>
              </a:rPr>
              <a:t>Leçons d’une « </a:t>
            </a:r>
            <a:r>
              <a:rPr lang="fr-FR" sz="3600" b="1" dirty="0">
                <a:solidFill>
                  <a:srgbClr val="FFC000"/>
                </a:solidFill>
                <a:latin typeface="Gill Sans MT" panose="020B0502020104020203" pitchFamily="34" charset="0"/>
              </a:rPr>
              <a:t>flash practice </a:t>
            </a:r>
            <a:r>
              <a:rPr lang="fr-FR" sz="3600" b="1" dirty="0" smtClean="0">
                <a:solidFill>
                  <a:srgbClr val="FFC000"/>
                </a:solidFill>
                <a:latin typeface="Gill Sans MT" panose="020B0502020104020203" pitchFamily="34" charset="0"/>
              </a:rPr>
              <a:t>»</a:t>
            </a:r>
            <a:endParaRPr lang="fr-FR" sz="3600" b="1" dirty="0">
              <a:solidFill>
                <a:srgbClr val="FFC000"/>
              </a:solidFill>
              <a:latin typeface="Gill Sans MT" panose="020B0502020104020203" pitchFamily="34" charset="0"/>
            </a:endParaRPr>
          </a:p>
        </p:txBody>
      </p:sp>
      <p:sp>
        <p:nvSpPr>
          <p:cNvPr id="4" name="Rectangle 3"/>
          <p:cNvSpPr/>
          <p:nvPr/>
        </p:nvSpPr>
        <p:spPr>
          <a:xfrm>
            <a:off x="1101541" y="4366221"/>
            <a:ext cx="9747091" cy="954107"/>
          </a:xfrm>
          <a:prstGeom prst="rect">
            <a:avLst/>
          </a:prstGeom>
        </p:spPr>
        <p:txBody>
          <a:bodyPr wrap="none">
            <a:spAutoFit/>
          </a:bodyPr>
          <a:lstStyle/>
          <a:p>
            <a:pPr algn="ctr"/>
            <a:r>
              <a:rPr lang="fr-FR" sz="2800" dirty="0" smtClean="0">
                <a:latin typeface="Gill Sans MT" panose="020B0502020104020203" pitchFamily="34" charset="0"/>
              </a:rPr>
              <a:t>Cédric </a:t>
            </a:r>
            <a:r>
              <a:rPr lang="fr-FR" sz="2800" dirty="0">
                <a:latin typeface="Gill Sans MT" panose="020B0502020104020203" pitchFamily="34" charset="0"/>
              </a:rPr>
              <a:t>Calvignac, Franck </a:t>
            </a:r>
            <a:r>
              <a:rPr lang="fr-FR" sz="2800" dirty="0" err="1">
                <a:latin typeface="Gill Sans MT" panose="020B0502020104020203" pitchFamily="34" charset="0"/>
              </a:rPr>
              <a:t>Cochoy</a:t>
            </a:r>
            <a:r>
              <a:rPr lang="fr-FR" sz="2800" dirty="0">
                <a:latin typeface="Gill Sans MT" panose="020B0502020104020203" pitchFamily="34" charset="0"/>
              </a:rPr>
              <a:t>, Gérald </a:t>
            </a:r>
            <a:r>
              <a:rPr lang="fr-FR" sz="2800" dirty="0" err="1">
                <a:latin typeface="Gill Sans MT" panose="020B0502020104020203" pitchFamily="34" charset="0"/>
              </a:rPr>
              <a:t>Gaglio</a:t>
            </a:r>
            <a:r>
              <a:rPr lang="fr-FR" sz="2800" dirty="0">
                <a:latin typeface="Gill Sans MT" panose="020B0502020104020203" pitchFamily="34" charset="0"/>
              </a:rPr>
              <a:t> et Morgan </a:t>
            </a:r>
            <a:r>
              <a:rPr lang="fr-FR" sz="2800" dirty="0" smtClean="0">
                <a:latin typeface="Gill Sans MT" panose="020B0502020104020203" pitchFamily="34" charset="0"/>
              </a:rPr>
              <a:t>Meyer</a:t>
            </a:r>
            <a:endParaRPr lang="fr-FR" sz="2800" dirty="0">
              <a:latin typeface="Gill Sans MT" panose="020B0502020104020203" pitchFamily="34" charset="0"/>
            </a:endParaRPr>
          </a:p>
          <a:p>
            <a:pPr algn="ctr"/>
            <a:r>
              <a:rPr lang="fr-FR" sz="2800" i="1" dirty="0">
                <a:latin typeface="Gill Sans MT" panose="020B0502020104020203" pitchFamily="34" charset="0"/>
              </a:rPr>
              <a:t>LABEX </a:t>
            </a:r>
            <a:r>
              <a:rPr lang="fr-FR" sz="2800" i="1" dirty="0" smtClean="0">
                <a:latin typeface="Gill Sans MT" panose="020B0502020104020203" pitchFamily="34" charset="0"/>
              </a:rPr>
              <a:t>SMS, </a:t>
            </a:r>
            <a:r>
              <a:rPr lang="fr-FR" sz="2800" dirty="0" smtClean="0">
                <a:latin typeface="Gill Sans MT" panose="020B0502020104020203" pitchFamily="34" charset="0"/>
              </a:rPr>
              <a:t>Toulouse, 17 </a:t>
            </a:r>
            <a:r>
              <a:rPr lang="fr-FR" sz="2800" dirty="0">
                <a:latin typeface="Gill Sans MT" panose="020B0502020104020203" pitchFamily="34" charset="0"/>
              </a:rPr>
              <a:t>mai 2022</a:t>
            </a:r>
            <a:endParaRPr lang="en-US" sz="2800" dirty="0">
              <a:latin typeface="Gill Sans MT" panose="020B0502020104020203" pitchFamily="34" charset="0"/>
            </a:endParaRPr>
          </a:p>
        </p:txBody>
      </p:sp>
      <p:grpSp>
        <p:nvGrpSpPr>
          <p:cNvPr id="12" name="Grouper 11"/>
          <p:cNvGrpSpPr/>
          <p:nvPr/>
        </p:nvGrpSpPr>
        <p:grpSpPr>
          <a:xfrm>
            <a:off x="275570" y="5870268"/>
            <a:ext cx="9863571" cy="728774"/>
            <a:chOff x="1409969" y="5877762"/>
            <a:chExt cx="9863571" cy="728774"/>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720" y="5877762"/>
              <a:ext cx="1720564" cy="72877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967" y="5953514"/>
              <a:ext cx="1676073" cy="57727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5897" y="5908328"/>
              <a:ext cx="667643" cy="667643"/>
            </a:xfrm>
            <a:prstGeom prst="rect">
              <a:avLst/>
            </a:prstGeom>
          </p:spPr>
        </p:pic>
        <p:pic>
          <p:nvPicPr>
            <p:cNvPr id="3" name="Image 2"/>
            <p:cNvPicPr>
              <a:picLocks noChangeAspect="1"/>
            </p:cNvPicPr>
            <p:nvPr/>
          </p:nvPicPr>
          <p:blipFill>
            <a:blip r:embed="rId5"/>
            <a:stretch>
              <a:fillRect/>
            </a:stretch>
          </p:blipFill>
          <p:spPr>
            <a:xfrm>
              <a:off x="1409969" y="6015649"/>
              <a:ext cx="1352030" cy="453000"/>
            </a:xfrm>
            <a:prstGeom prst="rect">
              <a:avLst/>
            </a:prstGeom>
          </p:spPr>
        </p:pic>
        <p:pic>
          <p:nvPicPr>
            <p:cNvPr id="7" name="Image 6"/>
            <p:cNvPicPr>
              <a:picLocks noChangeAspect="1"/>
            </p:cNvPicPr>
            <p:nvPr/>
          </p:nvPicPr>
          <p:blipFill>
            <a:blip r:embed="rId6"/>
            <a:stretch>
              <a:fillRect/>
            </a:stretch>
          </p:blipFill>
          <p:spPr>
            <a:xfrm>
              <a:off x="3129856" y="5953221"/>
              <a:ext cx="1227007" cy="577857"/>
            </a:xfrm>
            <a:prstGeom prst="rect">
              <a:avLst/>
            </a:prstGeom>
          </p:spPr>
        </p:pic>
        <p:pic>
          <p:nvPicPr>
            <p:cNvPr id="9" name="Image 8"/>
            <p:cNvPicPr>
              <a:picLocks noChangeAspect="1"/>
            </p:cNvPicPr>
            <p:nvPr/>
          </p:nvPicPr>
          <p:blipFill>
            <a:blip r:embed="rId7"/>
            <a:stretch>
              <a:fillRect/>
            </a:stretch>
          </p:blipFill>
          <p:spPr>
            <a:xfrm>
              <a:off x="6813141" y="5922016"/>
              <a:ext cx="1380969" cy="640267"/>
            </a:xfrm>
            <a:prstGeom prst="rect">
              <a:avLst/>
            </a:prstGeom>
          </p:spPr>
        </p:pic>
      </p:grpSp>
      <p:pic>
        <p:nvPicPr>
          <p:cNvPr id="5" name="Image 4"/>
          <p:cNvPicPr>
            <a:picLocks noChangeAspect="1"/>
          </p:cNvPicPr>
          <p:nvPr/>
        </p:nvPicPr>
        <p:blipFill>
          <a:blip r:embed="rId8"/>
          <a:stretch>
            <a:fillRect/>
          </a:stretch>
        </p:blipFill>
        <p:spPr>
          <a:xfrm>
            <a:off x="10531293" y="5900834"/>
            <a:ext cx="936065" cy="622909"/>
          </a:xfrm>
          <a:prstGeom prst="rect">
            <a:avLst/>
          </a:prstGeom>
        </p:spPr>
      </p:pic>
    </p:spTree>
    <p:extLst>
      <p:ext uri="{BB962C8B-B14F-4D97-AF65-F5344CB8AC3E}">
        <p14:creationId xmlns:p14="http://schemas.microsoft.com/office/powerpoint/2010/main" val="78822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303" y="286604"/>
            <a:ext cx="11086011" cy="862927"/>
          </a:xfrm>
        </p:spPr>
        <p:txBody>
          <a:bodyPr>
            <a:normAutofit/>
          </a:bodyPr>
          <a:lstStyle/>
          <a:p>
            <a:r>
              <a:rPr lang="fr-FR" sz="3200" b="1" dirty="0" smtClean="0">
                <a:solidFill>
                  <a:srgbClr val="FFC000"/>
                </a:solidFill>
                <a:latin typeface="Gill Sans MT" panose="020B0502020104020203" pitchFamily="34" charset="0"/>
              </a:rPr>
              <a:t>Émergence spontanée d’une communauté de pratiques</a:t>
            </a:r>
            <a:endParaRPr lang="fr-FR" sz="3200" b="1" dirty="0">
              <a:solidFill>
                <a:srgbClr val="FFC000"/>
              </a:solidFill>
              <a:latin typeface="Gill Sans MT" panose="020B0502020104020203" pitchFamily="34" charset="0"/>
            </a:endParaRPr>
          </a:p>
        </p:txBody>
      </p:sp>
      <p:sp>
        <p:nvSpPr>
          <p:cNvPr id="3" name="Espace réservé du contenu 2"/>
          <p:cNvSpPr>
            <a:spLocks noGrp="1"/>
          </p:cNvSpPr>
          <p:nvPr>
            <p:ph idx="1"/>
          </p:nvPr>
        </p:nvSpPr>
        <p:spPr>
          <a:xfrm>
            <a:off x="409303" y="2281646"/>
            <a:ext cx="5974079" cy="1689463"/>
          </a:xfrm>
        </p:spPr>
        <p:txBody>
          <a:bodyPr>
            <a:normAutofit/>
          </a:bodyPr>
          <a:lstStyle/>
          <a:p>
            <a:r>
              <a:rPr lang="fr-FR" sz="1600" dirty="0" smtClean="0">
                <a:latin typeface="Gill Sans MT" panose="020B0502020104020203" pitchFamily="34" charset="0"/>
              </a:rPr>
              <a:t>La pratique a connu un développement et un durcissement très rapide</a:t>
            </a:r>
          </a:p>
          <a:p>
            <a:r>
              <a:rPr lang="fr-FR" sz="1600" dirty="0" smtClean="0">
                <a:latin typeface="Gill Sans MT" panose="020B0502020104020203" pitchFamily="34" charset="0"/>
              </a:rPr>
              <a:t>Constitution d’espaces numériques d’entraide, de diffusion des savoirs et savoir-faire</a:t>
            </a:r>
          </a:p>
          <a:p>
            <a:r>
              <a:rPr lang="fr-FR" sz="1600" dirty="0" smtClean="0">
                <a:latin typeface="Gill Sans MT" panose="020B0502020104020203" pitchFamily="34" charset="0"/>
              </a:rPr>
              <a:t>Surgissement de tiers de confiance</a:t>
            </a:r>
            <a:endParaRPr lang="fr-FR" sz="1600" dirty="0">
              <a:latin typeface="Gill Sans MT" panose="020B0502020104020203" pitchFamily="34" charset="0"/>
            </a:endParaRPr>
          </a:p>
        </p:txBody>
      </p:sp>
      <p:pic>
        <p:nvPicPr>
          <p:cNvPr id="4" name="Image 3"/>
          <p:cNvPicPr/>
          <p:nvPr/>
        </p:nvPicPr>
        <p:blipFill>
          <a:blip r:embed="rId2"/>
          <a:stretch>
            <a:fillRect/>
          </a:stretch>
        </p:blipFill>
        <p:spPr>
          <a:xfrm>
            <a:off x="6810103" y="1845734"/>
            <a:ext cx="5185728" cy="2125375"/>
          </a:xfrm>
          <a:prstGeom prst="rect">
            <a:avLst/>
          </a:prstGeom>
        </p:spPr>
      </p:pic>
      <p:sp>
        <p:nvSpPr>
          <p:cNvPr id="5" name="ZoneTexte 4"/>
          <p:cNvSpPr txBox="1"/>
          <p:nvPr/>
        </p:nvSpPr>
        <p:spPr>
          <a:xfrm>
            <a:off x="696686" y="4426115"/>
            <a:ext cx="10798628" cy="1354217"/>
          </a:xfrm>
          <a:prstGeom prst="rect">
            <a:avLst/>
          </a:prstGeom>
          <a:noFill/>
        </p:spPr>
        <p:txBody>
          <a:bodyPr wrap="square" rtlCol="0">
            <a:spAutoFit/>
          </a:bodyPr>
          <a:lstStyle/>
          <a:p>
            <a:pPr algn="just"/>
            <a:r>
              <a:rPr lang="fr-FR" sz="1600" i="1" dirty="0" smtClean="0">
                <a:latin typeface="Gill Sans MT" panose="020B0502020104020203" pitchFamily="34" charset="0"/>
              </a:rPr>
              <a:t>« J’ai </a:t>
            </a:r>
            <a:r>
              <a:rPr lang="fr-FR" sz="1600" i="1" dirty="0">
                <a:latin typeface="Gill Sans MT" panose="020B0502020104020203" pitchFamily="34" charset="0"/>
              </a:rPr>
              <a:t>réalisé quelques masques en tissu […] le patron provient de l’hôpital de Grenoble […]. J’ai consulté l’étude d’une université américaine pour vérifier quel type de tissu était le plus adapté entre le filtrage des particules et la respirabilité. […] Contrairement aux recommandations françaises, je n’ai pas mis de polaire en plus des 2 couches de tissu ; l’étude américaine a montré qu’elle n’a quasiment aucun impact sur le passage des germes de la taille du corona</a:t>
            </a:r>
            <a:r>
              <a:rPr lang="fr-FR" sz="1600" i="1" dirty="0" smtClean="0">
                <a:latin typeface="Gill Sans MT" panose="020B0502020104020203" pitchFamily="34" charset="0"/>
              </a:rPr>
              <a:t>. » </a:t>
            </a:r>
            <a:r>
              <a:rPr lang="fr-FR" sz="1600" dirty="0">
                <a:latin typeface="Gill Sans MT" panose="020B0502020104020203" pitchFamily="34" charset="0"/>
              </a:rPr>
              <a:t>(Claudie, 56 ans, sans emploi, Puy-de-Dôme, W1)</a:t>
            </a:r>
          </a:p>
          <a:p>
            <a:endParaRPr lang="fr-FR" dirty="0"/>
          </a:p>
        </p:txBody>
      </p:sp>
    </p:spTree>
    <p:extLst>
      <p:ext uri="{BB962C8B-B14F-4D97-AF65-F5344CB8AC3E}">
        <p14:creationId xmlns:p14="http://schemas.microsoft.com/office/powerpoint/2010/main" val="1888493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977" y="286604"/>
            <a:ext cx="10467703" cy="1098060"/>
          </a:xfrm>
        </p:spPr>
        <p:txBody>
          <a:bodyPr>
            <a:normAutofit/>
          </a:bodyPr>
          <a:lstStyle/>
          <a:p>
            <a:r>
              <a:rPr lang="fr-FR" sz="3600" b="1" dirty="0" smtClean="0">
                <a:solidFill>
                  <a:srgbClr val="FFC000"/>
                </a:solidFill>
                <a:latin typeface="Gill Sans MT" panose="020B0502020104020203" pitchFamily="34" charset="0"/>
              </a:rPr>
              <a:t>Matters of concerns - Préoccupations</a:t>
            </a:r>
            <a:endParaRPr lang="fr-FR" sz="3600" b="1" dirty="0">
              <a:solidFill>
                <a:srgbClr val="FFC000"/>
              </a:solidFill>
              <a:latin typeface="Gill Sans MT" panose="020B0502020104020203" pitchFamily="34" charset="0"/>
            </a:endParaRPr>
          </a:p>
        </p:txBody>
      </p:sp>
      <p:pic>
        <p:nvPicPr>
          <p:cNvPr id="4" name="Image 3"/>
          <p:cNvPicPr/>
          <p:nvPr/>
        </p:nvPicPr>
        <p:blipFill>
          <a:blip r:embed="rId2"/>
          <a:stretch>
            <a:fillRect/>
          </a:stretch>
        </p:blipFill>
        <p:spPr>
          <a:xfrm>
            <a:off x="3709855" y="1881055"/>
            <a:ext cx="4389120" cy="4397829"/>
          </a:xfrm>
          <a:prstGeom prst="rect">
            <a:avLst/>
          </a:prstGeom>
        </p:spPr>
      </p:pic>
    </p:spTree>
    <p:extLst>
      <p:ext uri="{BB962C8B-B14F-4D97-AF65-F5344CB8AC3E}">
        <p14:creationId xmlns:p14="http://schemas.microsoft.com/office/powerpoint/2010/main" val="352260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1167728"/>
          </a:xfrm>
        </p:spPr>
        <p:txBody>
          <a:bodyPr>
            <a:normAutofit/>
          </a:bodyPr>
          <a:lstStyle/>
          <a:p>
            <a:r>
              <a:rPr lang="fr-FR" sz="3600" b="1" dirty="0" smtClean="0">
                <a:solidFill>
                  <a:srgbClr val="FFC000"/>
                </a:solidFill>
                <a:latin typeface="Gill Sans MT" panose="020B0502020104020203" pitchFamily="34" charset="0"/>
              </a:rPr>
              <a:t>Conclusions</a:t>
            </a:r>
            <a:endParaRPr lang="fr-FR" sz="3600" b="1" dirty="0">
              <a:solidFill>
                <a:srgbClr val="FFC000"/>
              </a:solidFill>
              <a:latin typeface="Gill Sans MT" panose="020B0502020104020203" pitchFamily="34" charset="0"/>
            </a:endParaRPr>
          </a:p>
        </p:txBody>
      </p:sp>
      <p:sp>
        <p:nvSpPr>
          <p:cNvPr id="3" name="Espace réservé du contenu 2"/>
          <p:cNvSpPr>
            <a:spLocks noGrp="1"/>
          </p:cNvSpPr>
          <p:nvPr>
            <p:ph idx="1"/>
          </p:nvPr>
        </p:nvSpPr>
        <p:spPr>
          <a:xfrm>
            <a:off x="1097280" y="1941528"/>
            <a:ext cx="10058400" cy="4023360"/>
          </a:xfrm>
        </p:spPr>
        <p:txBody>
          <a:bodyPr/>
          <a:lstStyle/>
          <a:p>
            <a:r>
              <a:rPr lang="fr-FR" b="1" dirty="0" smtClean="0">
                <a:solidFill>
                  <a:srgbClr val="00B0F0"/>
                </a:solidFill>
              </a:rPr>
              <a:t>Un </a:t>
            </a:r>
            <a:r>
              <a:rPr lang="fr-FR" b="1" dirty="0">
                <a:solidFill>
                  <a:srgbClr val="00B0F0"/>
                </a:solidFill>
              </a:rPr>
              <a:t>geste non choisi mais imposé par </a:t>
            </a:r>
            <a:r>
              <a:rPr lang="fr-FR" b="1" dirty="0" smtClean="0">
                <a:solidFill>
                  <a:srgbClr val="00B0F0"/>
                </a:solidFill>
              </a:rPr>
              <a:t>l’urgence</a:t>
            </a:r>
          </a:p>
          <a:p>
            <a:pPr lvl="1"/>
            <a:r>
              <a:rPr lang="fr-FR" dirty="0"/>
              <a:t>P</a:t>
            </a:r>
            <a:r>
              <a:rPr lang="fr-FR" dirty="0" smtClean="0"/>
              <a:t>arvenir </a:t>
            </a:r>
            <a:r>
              <a:rPr lang="fr-FR" dirty="0"/>
              <a:t>à </a:t>
            </a:r>
            <a:r>
              <a:rPr lang="fr-FR" dirty="0" smtClean="0"/>
              <a:t>une </a:t>
            </a:r>
            <a:r>
              <a:rPr lang="fr-FR" dirty="0"/>
              <a:t>solution la moins sous-optimale possible dans un contexte mutagène et </a:t>
            </a:r>
            <a:r>
              <a:rPr lang="fr-FR" dirty="0" smtClean="0"/>
              <a:t>incertain</a:t>
            </a:r>
          </a:p>
          <a:p>
            <a:pPr lvl="1"/>
            <a:r>
              <a:rPr lang="fr-FR" dirty="0"/>
              <a:t>S</a:t>
            </a:r>
            <a:r>
              <a:rPr lang="fr-FR" dirty="0" smtClean="0"/>
              <a:t>entiment </a:t>
            </a:r>
            <a:r>
              <a:rPr lang="fr-FR" dirty="0"/>
              <a:t>réconfortant de </a:t>
            </a:r>
            <a:r>
              <a:rPr lang="fr-FR" dirty="0" smtClean="0"/>
              <a:t>contribuer – semblant de maîtrise</a:t>
            </a:r>
          </a:p>
          <a:p>
            <a:endParaRPr lang="fr-FR" sz="1400" b="1" dirty="0" smtClean="0">
              <a:solidFill>
                <a:srgbClr val="00B0F0"/>
              </a:solidFill>
            </a:endParaRPr>
          </a:p>
          <a:p>
            <a:r>
              <a:rPr lang="fr-FR" b="1" dirty="0" smtClean="0">
                <a:solidFill>
                  <a:srgbClr val="00B0F0"/>
                </a:solidFill>
              </a:rPr>
              <a:t>Une circulation affinitaire et locale</a:t>
            </a:r>
          </a:p>
          <a:p>
            <a:endParaRPr lang="fr-FR" sz="1400" b="1" dirty="0">
              <a:solidFill>
                <a:srgbClr val="00B0F0"/>
              </a:solidFill>
            </a:endParaRPr>
          </a:p>
          <a:p>
            <a:r>
              <a:rPr lang="fr-FR" b="1" dirty="0" smtClean="0">
                <a:solidFill>
                  <a:srgbClr val="00B0F0"/>
                </a:solidFill>
              </a:rPr>
              <a:t>Un geste d’appropriation (fonction transitionnelle)</a:t>
            </a:r>
          </a:p>
          <a:p>
            <a:pPr lvl="1"/>
            <a:r>
              <a:rPr lang="fr-FR" b="1" dirty="0" smtClean="0">
                <a:solidFill>
                  <a:schemeClr val="tx1"/>
                </a:solidFill>
              </a:rPr>
              <a:t>Préparation à un emploi généralisé du masque</a:t>
            </a:r>
          </a:p>
          <a:p>
            <a:pPr marL="201168" lvl="1" indent="0">
              <a:buNone/>
            </a:pPr>
            <a:endParaRPr lang="fr-FR" sz="1400" b="1" dirty="0" smtClean="0">
              <a:solidFill>
                <a:schemeClr val="tx1"/>
              </a:solidFill>
            </a:endParaRPr>
          </a:p>
          <a:p>
            <a:r>
              <a:rPr lang="fr-FR" b="1" dirty="0" smtClean="0">
                <a:solidFill>
                  <a:srgbClr val="00B0F0"/>
                </a:solidFill>
              </a:rPr>
              <a:t>Flash practices/ Flash mobs</a:t>
            </a:r>
            <a:endParaRPr lang="fr-FR" b="1" dirty="0">
              <a:solidFill>
                <a:srgbClr val="00B0F0"/>
              </a:solidFill>
            </a:endParaRPr>
          </a:p>
        </p:txBody>
      </p:sp>
    </p:spTree>
    <p:extLst>
      <p:ext uri="{BB962C8B-B14F-4D97-AF65-F5344CB8AC3E}">
        <p14:creationId xmlns:p14="http://schemas.microsoft.com/office/powerpoint/2010/main" val="2099925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100251" y="1985553"/>
            <a:ext cx="5878286" cy="574767"/>
          </a:xfrm>
        </p:spPr>
        <p:txBody>
          <a:bodyPr>
            <a:normAutofit/>
          </a:bodyPr>
          <a:lstStyle/>
          <a:p>
            <a:r>
              <a:rPr lang="fr-FR" sz="3600" b="1" dirty="0" smtClean="0">
                <a:solidFill>
                  <a:srgbClr val="FFC000"/>
                </a:solidFill>
                <a:latin typeface="Gill Sans MT" panose="020B0502020104020203" pitchFamily="34" charset="0"/>
              </a:rPr>
              <a:t>Merci de votre attention</a:t>
            </a:r>
            <a:endParaRPr lang="fr-FR" sz="3600" b="1" dirty="0">
              <a:solidFill>
                <a:srgbClr val="FFC000"/>
              </a:solidFill>
              <a:latin typeface="Gill Sans MT" panose="020B0502020104020203" pitchFamily="34" charset="0"/>
            </a:endParaRPr>
          </a:p>
        </p:txBody>
      </p:sp>
      <p:pic>
        <p:nvPicPr>
          <p:cNvPr id="5" name="image6.jpg"/>
          <p:cNvPicPr/>
          <p:nvPr/>
        </p:nvPicPr>
        <p:blipFill>
          <a:blip r:embed="rId2"/>
          <a:srcRect/>
          <a:stretch>
            <a:fillRect/>
          </a:stretch>
        </p:blipFill>
        <p:spPr>
          <a:xfrm>
            <a:off x="3442380" y="2756262"/>
            <a:ext cx="4691426" cy="3315471"/>
          </a:xfrm>
          <a:prstGeom prst="rect">
            <a:avLst/>
          </a:prstGeom>
          <a:ln/>
        </p:spPr>
      </p:pic>
    </p:spTree>
    <p:extLst>
      <p:ext uri="{BB962C8B-B14F-4D97-AF65-F5344CB8AC3E}">
        <p14:creationId xmlns:p14="http://schemas.microsoft.com/office/powerpoint/2010/main" val="123106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5696605" y="2083710"/>
            <a:ext cx="6477000" cy="3289300"/>
            <a:chOff x="2956236" y="3156829"/>
            <a:chExt cx="6477000" cy="3289300"/>
          </a:xfrm>
        </p:grpSpPr>
        <p:pic>
          <p:nvPicPr>
            <p:cNvPr id="37" name="Imag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236" y="3156829"/>
              <a:ext cx="6477000" cy="3289300"/>
            </a:xfrm>
            <a:prstGeom prst="rect">
              <a:avLst/>
            </a:prstGeom>
          </p:spPr>
        </p:pic>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380" y="3745582"/>
              <a:ext cx="541281" cy="467189"/>
            </a:xfrm>
            <a:prstGeom prst="rect">
              <a:avLst/>
            </a:prstGeom>
          </p:spPr>
        </p:pic>
        <p:pic>
          <p:nvPicPr>
            <p:cNvPr id="47" name="Imag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56" y="3820036"/>
              <a:ext cx="721893" cy="623079"/>
            </a:xfrm>
            <a:prstGeom prst="rect">
              <a:avLst/>
            </a:prstGeom>
          </p:spPr>
        </p:pic>
        <p:pic>
          <p:nvPicPr>
            <p:cNvPr id="48" name="Imag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978" y="3664387"/>
              <a:ext cx="473610" cy="408781"/>
            </a:xfrm>
            <a:prstGeom prst="rect">
              <a:avLst/>
            </a:prstGeom>
          </p:spPr>
        </p:pic>
        <p:pic>
          <p:nvPicPr>
            <p:cNvPr id="49" name="Imag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8948">
              <a:off x="8420758" y="3915767"/>
              <a:ext cx="688212" cy="594008"/>
            </a:xfrm>
            <a:prstGeom prst="rect">
              <a:avLst/>
            </a:prstGeom>
          </p:spPr>
        </p:pic>
        <p:pic>
          <p:nvPicPr>
            <p:cNvPr id="50" name="Imag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6377">
              <a:off x="3438945" y="5549058"/>
              <a:ext cx="639157" cy="551667"/>
            </a:xfrm>
            <a:prstGeom prst="rect">
              <a:avLst/>
            </a:prstGeom>
          </p:spPr>
        </p:pic>
        <p:pic>
          <p:nvPicPr>
            <p:cNvPr id="51" name="Imag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664" y="5687689"/>
              <a:ext cx="727538" cy="627950"/>
            </a:xfrm>
            <a:prstGeom prst="rect">
              <a:avLst/>
            </a:prstGeom>
          </p:spPr>
        </p:pic>
        <p:pic>
          <p:nvPicPr>
            <p:cNvPr id="52" name="Imag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098">
              <a:off x="6736773" y="5577306"/>
              <a:ext cx="860129" cy="742393"/>
            </a:xfrm>
            <a:prstGeom prst="rect">
              <a:avLst/>
            </a:prstGeom>
          </p:spPr>
        </p:pic>
        <p:pic>
          <p:nvPicPr>
            <p:cNvPr id="53" name="Imag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863" y="5481313"/>
              <a:ext cx="541281" cy="467189"/>
            </a:xfrm>
            <a:prstGeom prst="rect">
              <a:avLst/>
            </a:prstGeom>
          </p:spPr>
        </p:pic>
      </p:grpSp>
      <p:pic>
        <p:nvPicPr>
          <p:cNvPr id="6" name="Image 5"/>
          <p:cNvPicPr>
            <a:picLocks noChangeAspect="1"/>
          </p:cNvPicPr>
          <p:nvPr/>
        </p:nvPicPr>
        <p:blipFill>
          <a:blip r:embed="rId5"/>
          <a:stretch>
            <a:fillRect/>
          </a:stretch>
        </p:blipFill>
        <p:spPr>
          <a:xfrm>
            <a:off x="5694661" y="2069116"/>
            <a:ext cx="6515723" cy="3285561"/>
          </a:xfrm>
          <a:prstGeom prst="rect">
            <a:avLst/>
          </a:prstGeom>
        </p:spPr>
      </p:pic>
      <p:sp>
        <p:nvSpPr>
          <p:cNvPr id="2" name="Titre 1"/>
          <p:cNvSpPr>
            <a:spLocks noGrp="1"/>
          </p:cNvSpPr>
          <p:nvPr>
            <p:ph type="title"/>
          </p:nvPr>
        </p:nvSpPr>
        <p:spPr>
          <a:xfrm>
            <a:off x="286186" y="304270"/>
            <a:ext cx="11789478" cy="810428"/>
          </a:xfrm>
        </p:spPr>
        <p:txBody>
          <a:bodyPr>
            <a:normAutofit/>
          </a:bodyPr>
          <a:lstStyle/>
          <a:p>
            <a:r>
              <a:rPr lang="fr-FR" sz="3600" b="1" dirty="0" smtClean="0">
                <a:solidFill>
                  <a:srgbClr val="FFC000"/>
                </a:solidFill>
                <a:latin typeface="Gill Sans MT" panose="020B0502020104020203" pitchFamily="34" charset="0"/>
              </a:rPr>
              <a:t>Projet </a:t>
            </a:r>
            <a:r>
              <a:rPr lang="fr-FR" sz="3600" b="1" dirty="0" err="1" smtClean="0">
                <a:solidFill>
                  <a:srgbClr val="FFC000"/>
                </a:solidFill>
                <a:latin typeface="Gill Sans MT" panose="020B0502020104020203" pitchFamily="34" charset="0"/>
              </a:rPr>
              <a:t>Maskovid</a:t>
            </a:r>
            <a:endParaRPr lang="fr-FR" sz="3600" b="1" dirty="0">
              <a:solidFill>
                <a:srgbClr val="FFC000"/>
              </a:solidFill>
              <a:latin typeface="Gill Sans MT" panose="020B0502020104020203" pitchFamily="34" charset="0"/>
            </a:endParaRPr>
          </a:p>
        </p:txBody>
      </p:sp>
      <p:sp>
        <p:nvSpPr>
          <p:cNvPr id="3" name="Espace réservé du contenu 2"/>
          <p:cNvSpPr>
            <a:spLocks noGrp="1"/>
          </p:cNvSpPr>
          <p:nvPr>
            <p:ph idx="1"/>
          </p:nvPr>
        </p:nvSpPr>
        <p:spPr>
          <a:xfrm>
            <a:off x="139338" y="2738784"/>
            <a:ext cx="5501126" cy="3590344"/>
          </a:xfrm>
        </p:spPr>
        <p:txBody>
          <a:bodyPr>
            <a:normAutofit/>
          </a:bodyPr>
          <a:lstStyle/>
          <a:p>
            <a:pPr marL="0" indent="0">
              <a:lnSpc>
                <a:spcPct val="100000"/>
              </a:lnSpc>
              <a:spcBef>
                <a:spcPts val="0"/>
              </a:spcBef>
              <a:buNone/>
            </a:pPr>
            <a:r>
              <a:rPr lang="fr-FR" sz="1600" dirty="0" err="1"/>
              <a:t>Maskovid</a:t>
            </a:r>
            <a:r>
              <a:rPr lang="fr-FR" sz="1600" dirty="0"/>
              <a:t>: un projet de recherche sur les masques sanitaires</a:t>
            </a:r>
            <a:br>
              <a:rPr lang="fr-FR" sz="1600" dirty="0"/>
            </a:br>
            <a:r>
              <a:rPr lang="fr-FR" sz="1600" dirty="0" smtClean="0"/>
              <a:t>CSI-Mines </a:t>
            </a:r>
            <a:r>
              <a:rPr lang="fr-FR" sz="1600" dirty="0" err="1"/>
              <a:t>ParisTech</a:t>
            </a:r>
            <a:r>
              <a:rPr lang="fr-FR" sz="1600" dirty="0"/>
              <a:t> : M. </a:t>
            </a:r>
            <a:r>
              <a:rPr lang="fr-FR" sz="1600" dirty="0" err="1"/>
              <a:t>Akrich</a:t>
            </a:r>
            <a:r>
              <a:rPr lang="fr-FR" sz="1600" dirty="0"/>
              <a:t>, A. Mallard, </a:t>
            </a:r>
            <a:r>
              <a:rPr lang="fr-FR" sz="1600" dirty="0">
                <a:solidFill>
                  <a:srgbClr val="FFC000"/>
                </a:solidFill>
              </a:rPr>
              <a:t>M. Meyer </a:t>
            </a:r>
            <a:r>
              <a:rPr lang="fr-FR" sz="1600" dirty="0"/>
              <a:t>; </a:t>
            </a:r>
            <a:br>
              <a:rPr lang="fr-FR" sz="1600" dirty="0"/>
            </a:br>
            <a:r>
              <a:rPr lang="fr-FR" sz="1600" dirty="0" smtClean="0"/>
              <a:t>Université </a:t>
            </a:r>
            <a:r>
              <a:rPr lang="fr-FR" sz="1600" dirty="0"/>
              <a:t>Côte d’Azur : </a:t>
            </a:r>
            <a:r>
              <a:rPr lang="fr-FR" sz="1600" dirty="0">
                <a:solidFill>
                  <a:srgbClr val="FFC000"/>
                </a:solidFill>
              </a:rPr>
              <a:t>G. </a:t>
            </a:r>
            <a:r>
              <a:rPr lang="fr-FR" sz="1600" dirty="0" err="1" smtClean="0">
                <a:solidFill>
                  <a:srgbClr val="FFC000"/>
                </a:solidFill>
              </a:rPr>
              <a:t>Gaglio</a:t>
            </a:r>
            <a:r>
              <a:rPr lang="fr-FR" sz="1600" dirty="0" smtClean="0">
                <a:solidFill>
                  <a:srgbClr val="2CEDD9"/>
                </a:solidFill>
              </a:rPr>
              <a:t>; </a:t>
            </a:r>
            <a:r>
              <a:rPr lang="fr-FR" sz="1600" dirty="0" smtClean="0"/>
              <a:t>ISEN Ouest : A. </a:t>
            </a:r>
            <a:r>
              <a:rPr lang="fr-FR" sz="1600" dirty="0" err="1" smtClean="0"/>
              <a:t>Daniau</a:t>
            </a:r>
            <a:endParaRPr lang="fr-FR" sz="1600" dirty="0"/>
          </a:p>
          <a:p>
            <a:pPr marL="0" indent="0">
              <a:lnSpc>
                <a:spcPct val="100000"/>
              </a:lnSpc>
              <a:spcBef>
                <a:spcPts val="0"/>
              </a:spcBef>
              <a:buNone/>
            </a:pPr>
            <a:r>
              <a:rPr lang="fr-FR" sz="1600" dirty="0"/>
              <a:t>Université Toulouse Jean Jaurès : </a:t>
            </a:r>
            <a:r>
              <a:rPr lang="fr-FR" sz="1600" dirty="0">
                <a:solidFill>
                  <a:srgbClr val="FFC000"/>
                </a:solidFill>
              </a:rPr>
              <a:t>C. Calvignac</a:t>
            </a:r>
            <a:r>
              <a:rPr lang="fr-FR" sz="1600" dirty="0"/>
              <a:t>, R. </a:t>
            </a:r>
            <a:r>
              <a:rPr lang="fr-FR" sz="1600" dirty="0" err="1"/>
              <a:t>Canu</a:t>
            </a:r>
            <a:r>
              <a:rPr lang="fr-FR" sz="1600" dirty="0"/>
              <a:t> et </a:t>
            </a:r>
            <a:r>
              <a:rPr lang="fr-FR" sz="1600" dirty="0">
                <a:solidFill>
                  <a:srgbClr val="FFC000"/>
                </a:solidFill>
              </a:rPr>
              <a:t>F. </a:t>
            </a:r>
            <a:r>
              <a:rPr lang="fr-FR" sz="1600" dirty="0" err="1">
                <a:solidFill>
                  <a:srgbClr val="FFC000"/>
                </a:solidFill>
              </a:rPr>
              <a:t>Cochoy</a:t>
            </a:r>
            <a:endParaRPr lang="fr-FR" sz="1600" dirty="0">
              <a:solidFill>
                <a:srgbClr val="FFC000"/>
              </a:solidFill>
            </a:endParaRPr>
          </a:p>
          <a:p>
            <a:pPr marL="0" indent="0">
              <a:buNone/>
            </a:pPr>
            <a:endParaRPr lang="en-US" sz="1600" dirty="0"/>
          </a:p>
        </p:txBody>
      </p:sp>
    </p:spTree>
    <p:extLst>
      <p:ext uri="{BB962C8B-B14F-4D97-AF65-F5344CB8AC3E}">
        <p14:creationId xmlns:p14="http://schemas.microsoft.com/office/powerpoint/2010/main" val="14250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97279" y="1453559"/>
            <a:ext cx="10615749" cy="3566160"/>
          </a:xfrm>
        </p:spPr>
        <p:txBody>
          <a:bodyPr>
            <a:normAutofit/>
          </a:bodyPr>
          <a:lstStyle/>
          <a:p>
            <a:r>
              <a:rPr lang="fr-FR" sz="4400" b="1" dirty="0">
                <a:solidFill>
                  <a:srgbClr val="FFC000"/>
                </a:solidFill>
                <a:latin typeface="Gill Sans MT" panose="020B0502020104020203" pitchFamily="34" charset="0"/>
              </a:rPr>
              <a:t>La fabrication de masques faits maison</a:t>
            </a:r>
            <a:r>
              <a:rPr lang="fr-FR" b="1" dirty="0">
                <a:solidFill>
                  <a:srgbClr val="FFC000"/>
                </a:solidFill>
                <a:latin typeface="Gill Sans MT" panose="020B0502020104020203" pitchFamily="34" charset="0"/>
              </a:rPr>
              <a:t/>
            </a:r>
            <a:br>
              <a:rPr lang="fr-FR" b="1" dirty="0">
                <a:solidFill>
                  <a:srgbClr val="FFC000"/>
                </a:solidFill>
                <a:latin typeface="Gill Sans MT" panose="020B0502020104020203" pitchFamily="34" charset="0"/>
              </a:rPr>
            </a:br>
            <a:endParaRPr lang="fr-FR" dirty="0"/>
          </a:p>
        </p:txBody>
      </p:sp>
      <p:sp>
        <p:nvSpPr>
          <p:cNvPr id="5" name="Sous-titre 4"/>
          <p:cNvSpPr>
            <a:spLocks noGrp="1"/>
          </p:cNvSpPr>
          <p:nvPr>
            <p:ph type="subTitle" idx="1"/>
          </p:nvPr>
        </p:nvSpPr>
        <p:spPr/>
        <p:txBody>
          <a:bodyPr/>
          <a:lstStyle/>
          <a:p>
            <a:r>
              <a:rPr lang="fr-FR" b="1" dirty="0">
                <a:solidFill>
                  <a:schemeClr val="tx1">
                    <a:lumMod val="75000"/>
                  </a:schemeClr>
                </a:solidFill>
                <a:latin typeface="Gill Sans MT" panose="020B0502020104020203" pitchFamily="34" charset="0"/>
              </a:rPr>
              <a:t>Leçons d’une « flash practice »</a:t>
            </a:r>
            <a:endParaRPr lang="fr-FR" dirty="0">
              <a:solidFill>
                <a:schemeClr val="tx1">
                  <a:lumMod val="75000"/>
                </a:schemeClr>
              </a:solidFill>
            </a:endParaRPr>
          </a:p>
        </p:txBody>
      </p:sp>
    </p:spTree>
    <p:extLst>
      <p:ext uri="{BB962C8B-B14F-4D97-AF65-F5344CB8AC3E}">
        <p14:creationId xmlns:p14="http://schemas.microsoft.com/office/powerpoint/2010/main" val="225713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71232" y="352850"/>
            <a:ext cx="6278809" cy="533479"/>
          </a:xfrm>
          <a:prstGeom prst="rect">
            <a:avLst/>
          </a:prstGeom>
          <a:noFill/>
        </p:spPr>
        <p:txBody>
          <a:bodyPr wrap="square" rtlCol="0">
            <a:spAutoFit/>
          </a:bodyPr>
          <a:lstStyle/>
          <a:p>
            <a:pPr>
              <a:lnSpc>
                <a:spcPct val="110000"/>
              </a:lnSpc>
              <a:defRPr sz="5300"/>
            </a:pPr>
            <a:r>
              <a:rPr lang="fr-FR" sz="2800" b="1" dirty="0">
                <a:solidFill>
                  <a:srgbClr val="FFC000"/>
                </a:solidFill>
                <a:latin typeface="Gill Sans MT" panose="020B0502020104020203" pitchFamily="34" charset="0"/>
              </a:rPr>
              <a:t>La méthode : l'appel à témoignages</a:t>
            </a:r>
          </a:p>
        </p:txBody>
      </p:sp>
      <p:pic>
        <p:nvPicPr>
          <p:cNvPr id="7" name="Image 6">
            <a:extLst>
              <a:ext uri="{FF2B5EF4-FFF2-40B4-BE49-F238E27FC236}">
                <a16:creationId xmlns:a16="http://schemas.microsoft.com/office/drawing/2014/main" id="{E48B8183-B831-E74E-84B6-C975C4868EE9}"/>
              </a:ext>
            </a:extLst>
          </p:cNvPr>
          <p:cNvPicPr>
            <a:picLocks noChangeAspect="1"/>
          </p:cNvPicPr>
          <p:nvPr/>
        </p:nvPicPr>
        <p:blipFill>
          <a:blip r:embed="rId3"/>
          <a:stretch>
            <a:fillRect/>
          </a:stretch>
        </p:blipFill>
        <p:spPr>
          <a:xfrm>
            <a:off x="7052975" y="1018952"/>
            <a:ext cx="4451633" cy="4872179"/>
          </a:xfrm>
          <a:prstGeom prst="rect">
            <a:avLst/>
          </a:prstGeom>
          <a:effectLst>
            <a:outerShdw blurRad="533400" dist="495300" dir="2700000" algn="tl" rotWithShape="0">
              <a:prstClr val="black">
                <a:alpha val="33000"/>
              </a:prstClr>
            </a:outerShdw>
          </a:effectLst>
        </p:spPr>
      </p:pic>
      <p:sp>
        <p:nvSpPr>
          <p:cNvPr id="9" name="ZoneTexte 8"/>
          <p:cNvSpPr txBox="1"/>
          <p:nvPr/>
        </p:nvSpPr>
        <p:spPr>
          <a:xfrm>
            <a:off x="659866" y="1054384"/>
            <a:ext cx="6190175" cy="4801314"/>
          </a:xfrm>
          <a:prstGeom prst="rect">
            <a:avLst/>
          </a:prstGeom>
          <a:noFill/>
        </p:spPr>
        <p:txBody>
          <a:bodyPr wrap="square" rtlCol="0">
            <a:spAutoFit/>
          </a:bodyPr>
          <a:lstStyle/>
          <a:p>
            <a:r>
              <a:rPr lang="fr-FR" sz="1600" dirty="0">
                <a:latin typeface="Gill Sans MT" panose="020B0502020104020203" pitchFamily="34" charset="0"/>
              </a:rPr>
              <a:t>Une </a:t>
            </a:r>
            <a:r>
              <a:rPr lang="fr-FR" sz="1600" b="1" dirty="0">
                <a:latin typeface="Gill Sans MT" panose="020B0502020104020203" pitchFamily="34" charset="0"/>
              </a:rPr>
              <a:t>sociologie « sur le vif » </a:t>
            </a:r>
            <a:r>
              <a:rPr lang="fr-FR" sz="1600" dirty="0">
                <a:latin typeface="Gill Sans MT" panose="020B0502020104020203" pitchFamily="34" charset="0"/>
              </a:rPr>
              <a:t>en situation de </a:t>
            </a:r>
            <a:r>
              <a:rPr lang="fr-FR" sz="1600" dirty="0" smtClean="0">
                <a:latin typeface="Gill Sans MT" panose="020B0502020104020203" pitchFamily="34" charset="0"/>
              </a:rPr>
              <a:t>confinement</a:t>
            </a:r>
          </a:p>
          <a:p>
            <a:endParaRPr lang="fr-FR" sz="1600" dirty="0">
              <a:latin typeface="Gill Sans MT" panose="020B0502020104020203" pitchFamily="34" charset="0"/>
            </a:endParaRPr>
          </a:p>
          <a:p>
            <a:pPr algn="just"/>
            <a:r>
              <a:rPr lang="fr-FR" sz="1600" dirty="0" smtClean="0">
                <a:latin typeface="Gill Sans MT" panose="020B0502020104020203" pitchFamily="34" charset="0"/>
              </a:rPr>
              <a:t>Recueillir </a:t>
            </a:r>
            <a:r>
              <a:rPr lang="fr-FR" sz="1600" dirty="0">
                <a:latin typeface="Gill Sans MT" panose="020B0502020104020203" pitchFamily="34" charset="0"/>
              </a:rPr>
              <a:t>des « </a:t>
            </a:r>
            <a:r>
              <a:rPr lang="fr-FR" sz="1600" b="1" dirty="0">
                <a:latin typeface="Gill Sans MT" panose="020B0502020104020203" pitchFamily="34" charset="0"/>
              </a:rPr>
              <a:t>données qualitatives en masse</a:t>
            </a:r>
            <a:r>
              <a:rPr lang="fr-FR" sz="1600" dirty="0">
                <a:latin typeface="Gill Sans MT" panose="020B0502020104020203" pitchFamily="34" charset="0"/>
              </a:rPr>
              <a:t> ». </a:t>
            </a:r>
          </a:p>
          <a:p>
            <a:pPr algn="just"/>
            <a:endParaRPr lang="fr-FR" sz="1600" dirty="0" smtClean="0">
              <a:latin typeface="Gill Sans MT" panose="020B0502020104020203" pitchFamily="34" charset="0"/>
            </a:endParaRPr>
          </a:p>
          <a:p>
            <a:pPr algn="just"/>
            <a:r>
              <a:rPr lang="fr-FR" sz="1600" dirty="0" smtClean="0">
                <a:latin typeface="Gill Sans MT" panose="020B0502020104020203" pitchFamily="34" charset="0"/>
              </a:rPr>
              <a:t>Une </a:t>
            </a:r>
            <a:r>
              <a:rPr lang="fr-FR" sz="1600" b="1" dirty="0">
                <a:latin typeface="Gill Sans MT" panose="020B0502020104020203" pitchFamily="34" charset="0"/>
              </a:rPr>
              <a:t>méthode mixte </a:t>
            </a:r>
            <a:r>
              <a:rPr lang="fr-FR" sz="1600" dirty="0" smtClean="0">
                <a:latin typeface="Gill Sans MT" panose="020B0502020104020203" pitchFamily="34" charset="0"/>
              </a:rPr>
              <a:t>(traitements </a:t>
            </a:r>
            <a:r>
              <a:rPr lang="fr-FR" sz="1600" dirty="0">
                <a:latin typeface="Gill Sans MT" panose="020B0502020104020203" pitchFamily="34" charset="0"/>
              </a:rPr>
              <a:t>quantitatifs et qualitatifs): </a:t>
            </a:r>
            <a:endParaRPr lang="fr-FR" sz="1600" dirty="0" smtClean="0">
              <a:latin typeface="Gill Sans MT" panose="020B0502020104020203" pitchFamily="34" charset="0"/>
            </a:endParaRPr>
          </a:p>
          <a:p>
            <a:pPr lvl="1">
              <a:buFont typeface="Wingdings" charset="2"/>
              <a:buChar char="Ø"/>
            </a:pPr>
            <a:r>
              <a:rPr lang="fr-FR" sz="1600" dirty="0" smtClean="0">
                <a:latin typeface="Gill Sans MT" panose="020B0502020104020203" pitchFamily="34" charset="0"/>
              </a:rPr>
              <a:t>Textométrie </a:t>
            </a:r>
            <a:r>
              <a:rPr lang="fr-FR" sz="1600" dirty="0">
                <a:latin typeface="Gill Sans MT" panose="020B0502020104020203" pitchFamily="34" charset="0"/>
              </a:rPr>
              <a:t>(caractérisation globale du corpus)</a:t>
            </a:r>
          </a:p>
          <a:p>
            <a:pPr lvl="1">
              <a:buFont typeface="Wingdings" charset="2"/>
              <a:buChar char="Ø"/>
            </a:pPr>
            <a:r>
              <a:rPr lang="fr-FR" sz="1600" dirty="0">
                <a:latin typeface="Gill Sans MT" panose="020B0502020104020203" pitchFamily="34" charset="0"/>
              </a:rPr>
              <a:t>Narration quantifiée (codage de sous-corpus</a:t>
            </a:r>
            <a:r>
              <a:rPr lang="fr-FR" sz="1600" dirty="0" smtClean="0">
                <a:latin typeface="Gill Sans MT" panose="020B0502020104020203" pitchFamily="34" charset="0"/>
              </a:rPr>
              <a:t>)</a:t>
            </a:r>
          </a:p>
          <a:p>
            <a:pPr lvl="1">
              <a:buFont typeface="Wingdings" charset="2"/>
              <a:buChar char="Ø"/>
            </a:pPr>
            <a:r>
              <a:rPr lang="fr-FR" sz="1600" dirty="0" smtClean="0">
                <a:latin typeface="Gill Sans MT" panose="020B0502020104020203" pitchFamily="34" charset="0"/>
              </a:rPr>
              <a:t>Analyse thématique de nature qualitative</a:t>
            </a:r>
            <a:endParaRPr lang="fr-FR" sz="1600" dirty="0">
              <a:latin typeface="Gill Sans MT" panose="020B0502020104020203" pitchFamily="34" charset="0"/>
            </a:endParaRPr>
          </a:p>
          <a:p>
            <a:pPr algn="just"/>
            <a:endParaRPr lang="fr-FR" sz="1600" dirty="0">
              <a:latin typeface="Gill Sans MT" panose="020B0502020104020203" pitchFamily="34" charset="0"/>
            </a:endParaRPr>
          </a:p>
          <a:p>
            <a:pPr algn="just"/>
            <a:r>
              <a:rPr lang="fr-FR" sz="1600" b="1" dirty="0" smtClean="0">
                <a:latin typeface="Gill Sans MT" panose="020B0502020104020203" pitchFamily="34" charset="0"/>
              </a:rPr>
              <a:t>2088 témoignages recueillis</a:t>
            </a:r>
          </a:p>
          <a:p>
            <a:pPr algn="just"/>
            <a:r>
              <a:rPr lang="fr-FR" sz="1600" dirty="0" smtClean="0">
                <a:latin typeface="Gill Sans MT" panose="020B0502020104020203" pitchFamily="34" charset="0"/>
              </a:rPr>
              <a:t>Confinement </a:t>
            </a:r>
            <a:r>
              <a:rPr lang="fr-FR" sz="1600" dirty="0">
                <a:latin typeface="Gill Sans MT" panose="020B0502020104020203" pitchFamily="34" charset="0"/>
              </a:rPr>
              <a:t>(3-12 avril 2020) : </a:t>
            </a:r>
            <a:r>
              <a:rPr lang="fr-FR" sz="1600" b="1" dirty="0" smtClean="0">
                <a:latin typeface="Gill Sans MT" panose="020B0502020104020203" pitchFamily="34" charset="0"/>
              </a:rPr>
              <a:t>1018</a:t>
            </a:r>
            <a:endParaRPr lang="fr-FR" sz="1600" dirty="0" smtClean="0">
              <a:latin typeface="Gill Sans MT" panose="020B0502020104020203" pitchFamily="34" charset="0"/>
            </a:endParaRPr>
          </a:p>
          <a:p>
            <a:pPr algn="just"/>
            <a:r>
              <a:rPr lang="fr-FR" sz="1600" dirty="0" smtClean="0">
                <a:latin typeface="Gill Sans MT" panose="020B0502020104020203" pitchFamily="34" charset="0"/>
              </a:rPr>
              <a:t>Déconfinement (28 </a:t>
            </a:r>
            <a:r>
              <a:rPr lang="fr-FR" sz="1600" dirty="0">
                <a:latin typeface="Gill Sans MT" panose="020B0502020104020203" pitchFamily="34" charset="0"/>
              </a:rPr>
              <a:t>mai-6 juin) : </a:t>
            </a:r>
            <a:r>
              <a:rPr lang="fr-FR" sz="1600" b="1" dirty="0">
                <a:latin typeface="Gill Sans MT" panose="020B0502020104020203" pitchFamily="34" charset="0"/>
              </a:rPr>
              <a:t>620</a:t>
            </a:r>
            <a:r>
              <a:rPr lang="fr-FR" sz="1600" dirty="0">
                <a:latin typeface="Gill Sans MT" panose="020B0502020104020203" pitchFamily="34" charset="0"/>
              </a:rPr>
              <a:t> </a:t>
            </a:r>
            <a:endParaRPr lang="fr-FR" sz="1600" dirty="0" smtClean="0">
              <a:latin typeface="Gill Sans MT" panose="020B0502020104020203" pitchFamily="34" charset="0"/>
            </a:endParaRPr>
          </a:p>
          <a:p>
            <a:pPr algn="just"/>
            <a:r>
              <a:rPr lang="fr-FR" sz="1600" dirty="0" smtClean="0">
                <a:latin typeface="Gill Sans MT" panose="020B0502020104020203" pitchFamily="34" charset="0"/>
              </a:rPr>
              <a:t>Rentrée </a:t>
            </a:r>
            <a:r>
              <a:rPr lang="fr-FR" sz="1600" dirty="0">
                <a:latin typeface="Gill Sans MT" panose="020B0502020104020203" pitchFamily="34" charset="0"/>
              </a:rPr>
              <a:t>(25 septembre-23 octobre) : </a:t>
            </a:r>
            <a:r>
              <a:rPr lang="fr-FR" sz="1600" b="1" dirty="0" smtClean="0">
                <a:latin typeface="Gill Sans MT" panose="020B0502020104020203" pitchFamily="34" charset="0"/>
              </a:rPr>
              <a:t>426</a:t>
            </a:r>
          </a:p>
          <a:p>
            <a:pPr algn="just"/>
            <a:endParaRPr lang="fr-FR" sz="1600" b="1" dirty="0">
              <a:latin typeface="Gill Sans MT" panose="020B0502020104020203" pitchFamily="34" charset="0"/>
            </a:endParaRPr>
          </a:p>
          <a:p>
            <a:pPr algn="just"/>
            <a:endParaRPr lang="fr-FR" sz="1600" b="1" dirty="0" smtClean="0">
              <a:latin typeface="Gill Sans MT" panose="020B0502020104020203" pitchFamily="34" charset="0"/>
            </a:endParaRPr>
          </a:p>
          <a:p>
            <a:pPr algn="just"/>
            <a:r>
              <a:rPr lang="fr-FR" sz="1600" dirty="0">
                <a:latin typeface="Gill Sans MT" panose="020B0502020104020203" pitchFamily="34" charset="0"/>
              </a:rPr>
              <a:t>Un </a:t>
            </a:r>
            <a:r>
              <a:rPr lang="fr-FR" sz="1600" b="1" dirty="0">
                <a:latin typeface="Gill Sans MT" panose="020B0502020104020203" pitchFamily="34" charset="0"/>
              </a:rPr>
              <a:t>livre à paraître </a:t>
            </a:r>
            <a:r>
              <a:rPr lang="fr-FR" sz="1600" dirty="0">
                <a:latin typeface="Gill Sans MT" panose="020B0502020104020203" pitchFamily="34" charset="0"/>
              </a:rPr>
              <a:t>: </a:t>
            </a:r>
            <a:r>
              <a:rPr lang="fr-FR" sz="1600" i="1" dirty="0">
                <a:latin typeface="Gill Sans MT" panose="020B0502020104020203" pitchFamily="34" charset="0"/>
              </a:rPr>
              <a:t>L’appel à témoignages. Une méthode pour les sciences humaines et sociales</a:t>
            </a:r>
            <a:r>
              <a:rPr lang="fr-FR" sz="1600" dirty="0">
                <a:latin typeface="Gill Sans MT" panose="020B0502020104020203" pitchFamily="34" charset="0"/>
              </a:rPr>
              <a:t>, PUR, Didact Sociologie</a:t>
            </a:r>
          </a:p>
          <a:p>
            <a:pPr algn="just"/>
            <a:endParaRPr lang="fr-FR" sz="1600" dirty="0">
              <a:latin typeface="Gill Sans MT" panose="020B0502020104020203" pitchFamily="34" charset="0"/>
            </a:endParaRPr>
          </a:p>
          <a:p>
            <a:endParaRPr lang="en-US" dirty="0"/>
          </a:p>
        </p:txBody>
      </p:sp>
      <p:pic>
        <p:nvPicPr>
          <p:cNvPr id="2" name="Image 1"/>
          <p:cNvPicPr>
            <a:picLocks noChangeAspect="1"/>
          </p:cNvPicPr>
          <p:nvPr/>
        </p:nvPicPr>
        <p:blipFill>
          <a:blip r:embed="rId4"/>
          <a:stretch>
            <a:fillRect/>
          </a:stretch>
        </p:blipFill>
        <p:spPr>
          <a:xfrm>
            <a:off x="7052975" y="-34798"/>
            <a:ext cx="4529425" cy="7048805"/>
          </a:xfrm>
          <a:prstGeom prst="rect">
            <a:avLst/>
          </a:prstGeom>
        </p:spPr>
      </p:pic>
    </p:spTree>
    <p:extLst>
      <p:ext uri="{BB962C8B-B14F-4D97-AF65-F5344CB8AC3E}">
        <p14:creationId xmlns:p14="http://schemas.microsoft.com/office/powerpoint/2010/main" val="83982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97280" y="286604"/>
            <a:ext cx="10058400" cy="976140"/>
          </a:xfrm>
        </p:spPr>
        <p:txBody>
          <a:bodyPr>
            <a:normAutofit/>
          </a:bodyPr>
          <a:lstStyle/>
          <a:p>
            <a:r>
              <a:rPr lang="fr-FR" sz="3600" b="1" dirty="0">
                <a:solidFill>
                  <a:srgbClr val="FFC000"/>
                </a:solidFill>
                <a:latin typeface="Gill Sans MT" panose="020B0502020104020203" pitchFamily="34" charset="0"/>
              </a:rPr>
              <a:t>Méthode mixte : </a:t>
            </a:r>
            <a:r>
              <a:rPr lang="fr-FR" sz="3600" b="1" dirty="0" smtClean="0">
                <a:solidFill>
                  <a:srgbClr val="FFC000"/>
                </a:solidFill>
                <a:latin typeface="Gill Sans MT" panose="020B0502020104020203" pitchFamily="34" charset="0"/>
              </a:rPr>
              <a:t>narrations quantifiées</a:t>
            </a:r>
            <a:endParaRPr lang="fr-FR" sz="3600" b="1" dirty="0">
              <a:solidFill>
                <a:srgbClr val="FFC000"/>
              </a:solidFill>
              <a:latin typeface="Gill Sans MT" panose="020B0502020104020203" pitchFamily="34" charset="0"/>
            </a:endParaRPr>
          </a:p>
        </p:txBody>
      </p:sp>
      <p:sp>
        <p:nvSpPr>
          <p:cNvPr id="2" name="Rectangle 1"/>
          <p:cNvSpPr/>
          <p:nvPr/>
        </p:nvSpPr>
        <p:spPr>
          <a:xfrm>
            <a:off x="2147826" y="1941215"/>
            <a:ext cx="7388060" cy="3785652"/>
          </a:xfrm>
          <a:prstGeom prst="rect">
            <a:avLst/>
          </a:prstGeom>
          <a:ln>
            <a:solidFill>
              <a:schemeClr val="tx1"/>
            </a:solidFill>
          </a:ln>
        </p:spPr>
        <p:txBody>
          <a:bodyPr wrap="square">
            <a:spAutoFit/>
          </a:bodyPr>
          <a:lstStyle/>
          <a:p>
            <a:pPr algn="just"/>
            <a:r>
              <a:rPr lang="fr-FR" sz="1600" dirty="0">
                <a:effectLst/>
                <a:latin typeface="Gill Sans MT" panose="020B0502020104020203" pitchFamily="34" charset="0"/>
                <a:ea typeface="ＭＳ 明朝" charset="-128"/>
              </a:rPr>
              <a:t>Procédure </a:t>
            </a:r>
            <a:r>
              <a:rPr lang="fr-FR" sz="1600" dirty="0" smtClean="0">
                <a:effectLst/>
                <a:latin typeface="Gill Sans MT" panose="020B0502020104020203" pitchFamily="34" charset="0"/>
                <a:ea typeface="ＭＳ 明朝" charset="-128"/>
              </a:rPr>
              <a:t>:</a:t>
            </a:r>
          </a:p>
          <a:p>
            <a:pPr algn="just"/>
            <a:endParaRPr lang="fr-FR" sz="1600" dirty="0">
              <a:effectLst/>
              <a:latin typeface="Gill Sans MT" panose="020B0502020104020203" pitchFamily="34" charset="0"/>
              <a:ea typeface="ＭＳ 明朝" charset="-128"/>
            </a:endParaRPr>
          </a:p>
          <a:p>
            <a:pPr marL="800100" lvl="1" indent="-342900" algn="just">
              <a:buFont typeface="+mj-lt"/>
              <a:buAutoNum type="arabicParenR"/>
            </a:pPr>
            <a:r>
              <a:rPr lang="fr-FR" sz="1600" dirty="0">
                <a:effectLst/>
                <a:latin typeface="Gill Sans MT" panose="020B0502020104020203" pitchFamily="34" charset="0"/>
                <a:ea typeface="ＭＳ 明朝" charset="-128"/>
              </a:rPr>
              <a:t>Extraction automatique du sous-corpus dans lequel les personnes rapportent leurs propres expériences d’autoproduction de masques (repérage de </a:t>
            </a:r>
            <a:r>
              <a:rPr lang="fr-FR" sz="1600" dirty="0">
                <a:latin typeface="Gill Sans MT" panose="020B0502020104020203" pitchFamily="34" charset="0"/>
                <a:ea typeface="ＭＳ 明朝" charset="-128"/>
              </a:rPr>
              <a:t>mots clés : </a:t>
            </a:r>
            <a:r>
              <a:rPr lang="fr-FR" sz="1600" dirty="0">
                <a:effectLst/>
                <a:latin typeface="Gill Sans MT" panose="020B0502020104020203" pitchFamily="34" charset="0"/>
                <a:ea typeface="ＭＳ 明朝" charset="-128"/>
              </a:rPr>
              <a:t>« tissu », « coud/s* », « fait maison », « tuto* », etc.) ; </a:t>
            </a:r>
            <a:endParaRPr lang="fr-FR" sz="1600" dirty="0" smtClean="0">
              <a:effectLst/>
              <a:latin typeface="Gill Sans MT" panose="020B0502020104020203" pitchFamily="34" charset="0"/>
              <a:ea typeface="ＭＳ 明朝" charset="-128"/>
            </a:endParaRPr>
          </a:p>
          <a:p>
            <a:pPr marL="800100" lvl="1" indent="-342900" algn="just">
              <a:buFont typeface="+mj-lt"/>
              <a:buAutoNum type="arabicParenR"/>
            </a:pPr>
            <a:endParaRPr lang="fr-FR" sz="1600" dirty="0">
              <a:effectLst/>
              <a:latin typeface="Gill Sans MT" panose="020B0502020104020203" pitchFamily="34" charset="0"/>
              <a:ea typeface="ＭＳ 明朝" charset="-128"/>
            </a:endParaRPr>
          </a:p>
          <a:p>
            <a:pPr marL="800100" lvl="1" indent="-342900" algn="just">
              <a:buFont typeface="+mj-lt"/>
              <a:buAutoNum type="arabicParenR"/>
            </a:pPr>
            <a:r>
              <a:rPr lang="fr-FR" sz="1600" dirty="0">
                <a:latin typeface="Gill Sans MT" panose="020B0502020104020203" pitchFamily="34" charset="0"/>
                <a:ea typeface="ＭＳ 明朝" charset="-128"/>
              </a:rPr>
              <a:t>Lecture exhaustive du sous-corpus </a:t>
            </a:r>
            <a:r>
              <a:rPr lang="fr-FR" sz="1600" dirty="0">
                <a:effectLst/>
                <a:latin typeface="Gill Sans MT" panose="020B0502020104020203" pitchFamily="34" charset="0"/>
                <a:ea typeface="ＭＳ 明朝" charset="-128"/>
              </a:rPr>
              <a:t>de 626 témoignages obtenus </a:t>
            </a:r>
            <a:r>
              <a:rPr lang="fr-FR" sz="1600" dirty="0" smtClean="0">
                <a:effectLst/>
                <a:latin typeface="Gill Sans MT" panose="020B0502020104020203" pitchFamily="34" charset="0"/>
                <a:ea typeface="ＭＳ 明朝" charset="-128"/>
              </a:rPr>
              <a:t>;</a:t>
            </a:r>
          </a:p>
          <a:p>
            <a:pPr marL="800100" lvl="1" indent="-342900" algn="just">
              <a:buFont typeface="+mj-lt"/>
              <a:buAutoNum type="arabicParenR"/>
            </a:pPr>
            <a:endParaRPr lang="fr-FR" sz="1600" dirty="0">
              <a:effectLst/>
              <a:latin typeface="Gill Sans MT" panose="020B0502020104020203" pitchFamily="34" charset="0"/>
              <a:ea typeface="ＭＳ 明朝" charset="-128"/>
            </a:endParaRPr>
          </a:p>
          <a:p>
            <a:pPr marL="800100" lvl="1" indent="-342900" algn="just">
              <a:buFont typeface="+mj-lt"/>
              <a:buAutoNum type="arabicParenR"/>
            </a:pPr>
            <a:r>
              <a:rPr lang="fr-FR" sz="1600" dirty="0">
                <a:latin typeface="Gill Sans MT" panose="020B0502020104020203" pitchFamily="34" charset="0"/>
                <a:ea typeface="ＭＳ 明朝" charset="-128"/>
              </a:rPr>
              <a:t>Élimination d</a:t>
            </a:r>
            <a:r>
              <a:rPr lang="fr-FR" sz="1600" dirty="0">
                <a:effectLst/>
                <a:latin typeface="Gill Sans MT" panose="020B0502020104020203" pitchFamily="34" charset="0"/>
                <a:ea typeface="ＭＳ 明朝" charset="-128"/>
              </a:rPr>
              <a:t>es intrus (par exemple, les personnes qui faisaient allusion à un masque en tissu mais n’en fabriquaient pas). </a:t>
            </a:r>
            <a:endParaRPr lang="fr-FR" sz="1600" dirty="0" smtClean="0">
              <a:effectLst/>
              <a:latin typeface="Gill Sans MT" panose="020B0502020104020203" pitchFamily="34" charset="0"/>
              <a:ea typeface="ＭＳ 明朝" charset="-128"/>
            </a:endParaRPr>
          </a:p>
          <a:p>
            <a:pPr marL="800100" lvl="1" indent="-342900" algn="just">
              <a:buFont typeface="+mj-lt"/>
              <a:buAutoNum type="arabicParenR"/>
            </a:pPr>
            <a:endParaRPr lang="fr-FR" sz="1600" dirty="0">
              <a:effectLst/>
              <a:latin typeface="Gill Sans MT" panose="020B0502020104020203" pitchFamily="34" charset="0"/>
              <a:ea typeface="ＭＳ 明朝" charset="-128"/>
            </a:endParaRPr>
          </a:p>
          <a:p>
            <a:pPr marL="800100" lvl="1" indent="-342900" algn="just">
              <a:buFont typeface="+mj-lt"/>
              <a:buAutoNum type="arabicParenR"/>
            </a:pPr>
            <a:r>
              <a:rPr lang="fr-FR" sz="1600" dirty="0">
                <a:latin typeface="Gill Sans MT" panose="020B0502020104020203" pitchFamily="34" charset="0"/>
                <a:ea typeface="ＭＳ 明朝" charset="-128"/>
                <a:sym typeface="Wingdings"/>
              </a:rPr>
              <a:t> </a:t>
            </a:r>
            <a:r>
              <a:rPr lang="fr-FR" sz="1600" dirty="0">
                <a:effectLst/>
                <a:latin typeface="Gill Sans MT" panose="020B0502020104020203" pitchFamily="34" charset="0"/>
                <a:ea typeface="ＭＳ 明朝" charset="-128"/>
              </a:rPr>
              <a:t>corpus réduit à 343 témoignages</a:t>
            </a:r>
            <a:r>
              <a:rPr lang="fr-FR" sz="1600" dirty="0">
                <a:effectLst/>
                <a:latin typeface="Gill Sans MT" panose="020B0502020104020203" pitchFamily="34" charset="0"/>
              </a:rPr>
              <a:t> </a:t>
            </a:r>
            <a:endParaRPr lang="fr-FR" sz="1600" dirty="0" smtClean="0">
              <a:effectLst/>
              <a:latin typeface="Gill Sans MT" panose="020B0502020104020203" pitchFamily="34" charset="0"/>
            </a:endParaRPr>
          </a:p>
          <a:p>
            <a:pPr marL="800100" lvl="1" indent="-342900" algn="just">
              <a:buFont typeface="+mj-lt"/>
              <a:buAutoNum type="arabicParenR"/>
            </a:pPr>
            <a:endParaRPr lang="fr-FR" sz="1600" dirty="0" smtClean="0">
              <a:effectLst/>
              <a:latin typeface="Gill Sans MT" panose="020B0502020104020203" pitchFamily="34" charset="0"/>
            </a:endParaRPr>
          </a:p>
          <a:p>
            <a:pPr marL="800100" lvl="1" indent="-342900" algn="just">
              <a:buFont typeface="+mj-lt"/>
              <a:buAutoNum type="arabicParenR"/>
            </a:pPr>
            <a:r>
              <a:rPr lang="fr-FR" sz="1600" dirty="0" smtClean="0">
                <a:latin typeface="Gill Sans MT" panose="020B0502020104020203" pitchFamily="34" charset="0"/>
              </a:rPr>
              <a:t>Renseignement de différentes variables à l’aide d’un formulaire en ligne (LimeSurvey) – Opération réalisée « à la main » par les 4 chercheurs</a:t>
            </a:r>
            <a:endParaRPr lang="en-US" sz="1600" dirty="0">
              <a:latin typeface="Gill Sans MT" panose="020B0502020104020203" pitchFamily="34" charset="0"/>
            </a:endParaRPr>
          </a:p>
        </p:txBody>
      </p:sp>
    </p:spTree>
    <p:extLst>
      <p:ext uri="{BB962C8B-B14F-4D97-AF65-F5344CB8AC3E}">
        <p14:creationId xmlns:p14="http://schemas.microsoft.com/office/powerpoint/2010/main" val="168743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423" y="286604"/>
            <a:ext cx="11660778" cy="828094"/>
          </a:xfrm>
        </p:spPr>
        <p:txBody>
          <a:bodyPr>
            <a:normAutofit/>
          </a:bodyPr>
          <a:lstStyle/>
          <a:p>
            <a:r>
              <a:rPr lang="fr-FR" sz="3600" dirty="0" smtClean="0">
                <a:solidFill>
                  <a:srgbClr val="FFC000"/>
                </a:solidFill>
                <a:latin typeface="Gill Sans MT" panose="020B0502020104020203" pitchFamily="34" charset="0"/>
              </a:rPr>
              <a:t>Diffusion de la pratique et circulation des masques autoproduits</a:t>
            </a:r>
            <a:endParaRPr lang="fr-FR" sz="3600" dirty="0">
              <a:solidFill>
                <a:srgbClr val="FFC000"/>
              </a:solidFill>
              <a:latin typeface="Gill Sans MT" panose="020B0502020104020203" pitchFamily="34" charset="0"/>
            </a:endParaRPr>
          </a:p>
        </p:txBody>
      </p:sp>
      <p:sp>
        <p:nvSpPr>
          <p:cNvPr id="3" name="Espace réservé du contenu 2"/>
          <p:cNvSpPr>
            <a:spLocks noGrp="1"/>
          </p:cNvSpPr>
          <p:nvPr>
            <p:ph idx="1"/>
          </p:nvPr>
        </p:nvSpPr>
        <p:spPr>
          <a:xfrm>
            <a:off x="661851" y="1985070"/>
            <a:ext cx="10789921" cy="4485398"/>
          </a:xfrm>
        </p:spPr>
        <p:txBody>
          <a:bodyPr>
            <a:normAutofit/>
          </a:bodyPr>
          <a:lstStyle/>
          <a:p>
            <a:r>
              <a:rPr lang="fr-FR" sz="1600" dirty="0" smtClean="0"/>
              <a:t>343 témoins disent avoir confectionné des masques « fait maison »</a:t>
            </a:r>
          </a:p>
          <a:p>
            <a:r>
              <a:rPr lang="fr-FR" sz="1600" dirty="0" smtClean="0"/>
              <a:t>42 déclarent vouloir autoproduire dans un avenir proche</a:t>
            </a:r>
          </a:p>
          <a:p>
            <a:r>
              <a:rPr lang="fr-FR" sz="1600" dirty="0" smtClean="0"/>
              <a:t>20% de la population à l’étude</a:t>
            </a:r>
          </a:p>
          <a:p>
            <a:pPr lvl="1">
              <a:buFont typeface="Wingdings" panose="05000000000000000000" pitchFamily="2" charset="2"/>
              <a:buChar char="q"/>
            </a:pPr>
            <a:r>
              <a:rPr lang="fr-FR" sz="1600" dirty="0" smtClean="0"/>
              <a:t> Faire quelque chose malgré tout sur le registre du « c’est mieux que rien »</a:t>
            </a:r>
          </a:p>
          <a:p>
            <a:pPr lvl="1">
              <a:buFont typeface="Wingdings" panose="05000000000000000000" pitchFamily="2" charset="2"/>
              <a:buChar char="q"/>
            </a:pPr>
            <a:r>
              <a:rPr lang="fr-FR" sz="1600" dirty="0" smtClean="0"/>
              <a:t> Contribuer à l’effort collectif de lutte contre la propagation du virus</a:t>
            </a:r>
          </a:p>
          <a:p>
            <a:pPr algn="just"/>
            <a:r>
              <a:rPr lang="fr-FR" sz="1500" i="1" dirty="0" smtClean="0"/>
              <a:t>« J’ai </a:t>
            </a:r>
            <a:r>
              <a:rPr lang="fr-FR" sz="1500" i="1" dirty="0"/>
              <a:t>fabriqué un masque pour tout le monde le premier week-end du confinement. Je pensais que malgré tout ce que l’on entendait dans les médias (sur leur inutilité), ce serait de toute façon une barrière supplémentaire. Mon mari étant « à risque » et devant s’occuper de sa mère de 95 ans qui vit seule, 2 à 4 fois par semaine, cela ne pouvait être qu’une protection supplémentaire</a:t>
            </a:r>
            <a:r>
              <a:rPr lang="fr-FR" sz="1500" i="1" dirty="0" smtClean="0"/>
              <a:t>. » </a:t>
            </a:r>
            <a:r>
              <a:rPr lang="fr-FR" sz="1500" dirty="0"/>
              <a:t>(Sylvie, 55 ans, enseignante, Haute-Garonne, W2)</a:t>
            </a:r>
          </a:p>
          <a:p>
            <a:pPr algn="just"/>
            <a:r>
              <a:rPr lang="fr-FR" sz="1500" i="1" dirty="0" smtClean="0"/>
              <a:t>« Cela </a:t>
            </a:r>
            <a:r>
              <a:rPr lang="fr-FR" sz="1500" i="1" dirty="0"/>
              <a:t>fait deux jours que j’ai un masque et j’ai commencé à en produire pour le collectif. J’ai commencé après avoir été sollicité par la personne qui tond ma pelouse à la campagne (où j’habite maintenant) (…) je (…) lui ai dit que j’allais faire des masques. Je lui en ai déjà donné trois quand il est venu le lendemain prendre les tissus et aujourd’hui j’ai fait le tour des voisins pour les distribuer (une dizaine) et je prépare un stock pour approvisionner les professionnels. (…) Je partage les photos de mes masques avec mes amis, cela entretient nos liens et leur permet de passer un moment de distraction, pour certains confinés dans un appartement à Paris</a:t>
            </a:r>
            <a:r>
              <a:rPr lang="fr-FR" sz="1500" i="1" dirty="0" smtClean="0"/>
              <a:t>. » </a:t>
            </a:r>
            <a:r>
              <a:rPr lang="fr-FR" sz="1500" dirty="0"/>
              <a:t>(Hélène, 64 ans, consultante et formatrice indépendante, Paris, W1)</a:t>
            </a:r>
          </a:p>
          <a:p>
            <a:pPr marL="201168" lvl="1" indent="0">
              <a:buNone/>
            </a:pPr>
            <a:endParaRPr lang="fr-FR" sz="1500" dirty="0" smtClean="0"/>
          </a:p>
        </p:txBody>
      </p:sp>
    </p:spTree>
    <p:extLst>
      <p:ext uri="{BB962C8B-B14F-4D97-AF65-F5344CB8AC3E}">
        <p14:creationId xmlns:p14="http://schemas.microsoft.com/office/powerpoint/2010/main" val="1067447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680" y="286604"/>
            <a:ext cx="10668000" cy="1045808"/>
          </a:xfrm>
        </p:spPr>
        <p:txBody>
          <a:bodyPr>
            <a:normAutofit/>
          </a:bodyPr>
          <a:lstStyle/>
          <a:p>
            <a:r>
              <a:rPr lang="fr-FR" sz="3600" b="1" dirty="0" smtClean="0">
                <a:solidFill>
                  <a:srgbClr val="FFC000"/>
                </a:solidFill>
                <a:latin typeface="Gill Sans MT" panose="020B0502020104020203" pitchFamily="34" charset="0"/>
              </a:rPr>
              <a:t>Circulation</a:t>
            </a:r>
            <a:endParaRPr lang="fr-FR" sz="3600" b="1" dirty="0">
              <a:solidFill>
                <a:srgbClr val="FFC000"/>
              </a:solidFill>
              <a:latin typeface="Gill Sans MT" panose="020B0502020104020203" pitchFamily="34" charset="0"/>
            </a:endParaRPr>
          </a:p>
        </p:txBody>
      </p:sp>
      <p:sp>
        <p:nvSpPr>
          <p:cNvPr id="3" name="Espace réservé du contenu 2"/>
          <p:cNvSpPr>
            <a:spLocks noGrp="1"/>
          </p:cNvSpPr>
          <p:nvPr>
            <p:ph idx="1"/>
          </p:nvPr>
        </p:nvSpPr>
        <p:spPr>
          <a:xfrm>
            <a:off x="487679" y="2516294"/>
            <a:ext cx="7019109" cy="4023360"/>
          </a:xfrm>
        </p:spPr>
        <p:txBody>
          <a:bodyPr>
            <a:normAutofit/>
          </a:bodyPr>
          <a:lstStyle/>
          <a:p>
            <a:pPr>
              <a:buFont typeface="Wingdings" panose="05000000000000000000" pitchFamily="2" charset="2"/>
              <a:buChar char="q"/>
            </a:pPr>
            <a:r>
              <a:rPr lang="fr-FR" sz="1600" dirty="0" smtClean="0"/>
              <a:t> 122 des 343 autoproducteurs </a:t>
            </a:r>
            <a:r>
              <a:rPr lang="fr-FR" sz="1600" dirty="0"/>
              <a:t>(soit 35,6 %) déclarent avoir donné certains </a:t>
            </a:r>
            <a:r>
              <a:rPr lang="fr-FR" sz="1600" dirty="0" smtClean="0"/>
              <a:t>de leurs </a:t>
            </a:r>
            <a:r>
              <a:rPr lang="fr-FR" sz="1600" dirty="0"/>
              <a:t>masques </a:t>
            </a:r>
            <a:r>
              <a:rPr lang="fr-FR" sz="1600" dirty="0" smtClean="0"/>
              <a:t>faits maison </a:t>
            </a:r>
            <a:r>
              <a:rPr lang="fr-FR" sz="1600" dirty="0"/>
              <a:t>à des tiers (famille, amis, employeurs, soignants, </a:t>
            </a:r>
            <a:r>
              <a:rPr lang="fr-FR" sz="1600" dirty="0" smtClean="0"/>
              <a:t>etc.).</a:t>
            </a:r>
          </a:p>
          <a:p>
            <a:pPr>
              <a:buFont typeface="Wingdings" panose="05000000000000000000" pitchFamily="2" charset="2"/>
              <a:buChar char="q"/>
            </a:pPr>
            <a:endParaRPr lang="fr-FR" sz="1600" dirty="0" smtClean="0"/>
          </a:p>
          <a:p>
            <a:pPr>
              <a:buFont typeface="Wingdings" panose="05000000000000000000" pitchFamily="2" charset="2"/>
              <a:buChar char="q"/>
            </a:pPr>
            <a:r>
              <a:rPr lang="fr-FR" sz="1600" dirty="0"/>
              <a:t> </a:t>
            </a:r>
            <a:r>
              <a:rPr lang="fr-FR" sz="1600" dirty="0" smtClean="0"/>
              <a:t>34,4% d’entre eux ont adressé ces dons à plusieurs types de destinataires.</a:t>
            </a:r>
          </a:p>
          <a:p>
            <a:pPr marL="0" indent="0">
              <a:buNone/>
            </a:pPr>
            <a:endParaRPr lang="fr-FR" sz="1600" u="sng" dirty="0" smtClean="0">
              <a:solidFill>
                <a:srgbClr val="FFC000"/>
              </a:solidFill>
            </a:endParaRPr>
          </a:p>
          <a:p>
            <a:pPr marL="0" indent="0">
              <a:buNone/>
            </a:pPr>
            <a:r>
              <a:rPr lang="fr-FR" sz="1600" b="1" i="1" u="sng" dirty="0" smtClean="0">
                <a:solidFill>
                  <a:srgbClr val="FFC000"/>
                </a:solidFill>
              </a:rPr>
              <a:t>Les dons s’inscrivent au sein d’une sphère d’interdépendances micro-territorialisées</a:t>
            </a:r>
            <a:endParaRPr lang="fr-FR" sz="1600" b="1" i="1" u="sng" dirty="0">
              <a:solidFill>
                <a:srgbClr val="FFC000"/>
              </a:solidFill>
            </a:endParaRPr>
          </a:p>
        </p:txBody>
      </p:sp>
      <p:pic>
        <p:nvPicPr>
          <p:cNvPr id="4" name="Image 3"/>
          <p:cNvPicPr/>
          <p:nvPr/>
        </p:nvPicPr>
        <p:blipFill>
          <a:blip r:embed="rId2"/>
          <a:stretch>
            <a:fillRect/>
          </a:stretch>
        </p:blipFill>
        <p:spPr>
          <a:xfrm>
            <a:off x="7602583" y="2281646"/>
            <a:ext cx="4371703" cy="2869066"/>
          </a:xfrm>
          <a:prstGeom prst="rect">
            <a:avLst/>
          </a:prstGeom>
        </p:spPr>
      </p:pic>
    </p:spTree>
    <p:extLst>
      <p:ext uri="{BB962C8B-B14F-4D97-AF65-F5344CB8AC3E}">
        <p14:creationId xmlns:p14="http://schemas.microsoft.com/office/powerpoint/2010/main" val="210266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1851" y="286604"/>
            <a:ext cx="10493829" cy="1063226"/>
          </a:xfrm>
        </p:spPr>
        <p:txBody>
          <a:bodyPr>
            <a:normAutofit/>
          </a:bodyPr>
          <a:lstStyle/>
          <a:p>
            <a:r>
              <a:rPr lang="fr-FR" sz="3600" b="1" dirty="0" smtClean="0">
                <a:solidFill>
                  <a:srgbClr val="FFC000"/>
                </a:solidFill>
                <a:latin typeface="Gill Sans MT" panose="020B0502020104020203" pitchFamily="34" charset="0"/>
              </a:rPr>
              <a:t>Réception</a:t>
            </a:r>
            <a:endParaRPr lang="fr-FR" sz="3600" b="1" dirty="0">
              <a:solidFill>
                <a:srgbClr val="FFC000"/>
              </a:solidFill>
              <a:latin typeface="Gill Sans MT" panose="020B0502020104020203" pitchFamily="34" charset="0"/>
            </a:endParaRPr>
          </a:p>
        </p:txBody>
      </p:sp>
      <p:sp>
        <p:nvSpPr>
          <p:cNvPr id="3" name="Espace réservé du contenu 2"/>
          <p:cNvSpPr>
            <a:spLocks noGrp="1"/>
          </p:cNvSpPr>
          <p:nvPr>
            <p:ph idx="1"/>
          </p:nvPr>
        </p:nvSpPr>
        <p:spPr>
          <a:xfrm>
            <a:off x="731520" y="2534194"/>
            <a:ext cx="6801394" cy="3430693"/>
          </a:xfrm>
        </p:spPr>
        <p:txBody>
          <a:bodyPr>
            <a:normAutofit/>
          </a:bodyPr>
          <a:lstStyle/>
          <a:p>
            <a:pPr>
              <a:buFont typeface="Wingdings" panose="05000000000000000000" pitchFamily="2" charset="2"/>
              <a:buChar char="q"/>
            </a:pPr>
            <a:r>
              <a:rPr lang="fr-FR" sz="1600" dirty="0" smtClean="0">
                <a:latin typeface="Gill Sans MT" panose="020B0502020104020203" pitchFamily="34" charset="0"/>
              </a:rPr>
              <a:t> Échange de masques au sein de leur réseau personnel</a:t>
            </a:r>
          </a:p>
          <a:p>
            <a:pPr lvl="1">
              <a:buFont typeface="Wingdings" panose="05000000000000000000" pitchFamily="2" charset="2"/>
              <a:buChar char="§"/>
            </a:pPr>
            <a:r>
              <a:rPr lang="fr-FR" sz="1600" dirty="0" smtClean="0">
                <a:latin typeface="Gill Sans MT" panose="020B0502020104020203" pitchFamily="34" charset="0"/>
              </a:rPr>
              <a:t>Disposer de masques aux qualités différentes (respirabilité, taille, etc.)</a:t>
            </a:r>
          </a:p>
          <a:p>
            <a:pPr lvl="1">
              <a:buFont typeface="Wingdings" panose="05000000000000000000" pitchFamily="2" charset="2"/>
              <a:buChar char="§"/>
            </a:pPr>
            <a:r>
              <a:rPr lang="fr-FR" sz="1600" dirty="0" smtClean="0">
                <a:latin typeface="Gill Sans MT" panose="020B0502020104020203" pitchFamily="34" charset="0"/>
              </a:rPr>
              <a:t>Démontrer son attachement à l’autre</a:t>
            </a:r>
          </a:p>
          <a:p>
            <a:pPr marL="201168" lvl="1" indent="0">
              <a:buNone/>
            </a:pPr>
            <a:endParaRPr lang="fr-FR" sz="1600" dirty="0">
              <a:latin typeface="Gill Sans MT" panose="020B0502020104020203" pitchFamily="34" charset="0"/>
            </a:endParaRPr>
          </a:p>
          <a:p>
            <a:pPr marL="251460" indent="-342900">
              <a:buFont typeface="Wingdings" panose="05000000000000000000" pitchFamily="2" charset="2"/>
              <a:buChar char="q"/>
            </a:pPr>
            <a:r>
              <a:rPr lang="fr-FR" sz="1600" dirty="0" smtClean="0">
                <a:latin typeface="Gill Sans MT" panose="020B0502020104020203" pitchFamily="34" charset="0"/>
              </a:rPr>
              <a:t>Poids significatif des « institutions » donataires de masques en tissu</a:t>
            </a:r>
          </a:p>
          <a:p>
            <a:pPr marL="251460" indent="-342900">
              <a:buFont typeface="Wingdings" panose="05000000000000000000" pitchFamily="2" charset="2"/>
              <a:buChar char="q"/>
            </a:pPr>
            <a:r>
              <a:rPr lang="fr-FR" sz="1600" dirty="0" smtClean="0">
                <a:latin typeface="Gill Sans MT" panose="020B0502020104020203" pitchFamily="34" charset="0"/>
              </a:rPr>
              <a:t>Autorités publiques et acteurs marchands reprennent la main</a:t>
            </a:r>
          </a:p>
        </p:txBody>
      </p:sp>
      <p:pic>
        <p:nvPicPr>
          <p:cNvPr id="4" name="Image 3"/>
          <p:cNvPicPr/>
          <p:nvPr/>
        </p:nvPicPr>
        <p:blipFill>
          <a:blip r:embed="rId2"/>
          <a:stretch>
            <a:fillRect/>
          </a:stretch>
        </p:blipFill>
        <p:spPr>
          <a:xfrm>
            <a:off x="7088772" y="2245812"/>
            <a:ext cx="4693558" cy="3005455"/>
          </a:xfrm>
          <a:prstGeom prst="rect">
            <a:avLst/>
          </a:prstGeom>
        </p:spPr>
      </p:pic>
    </p:spTree>
    <p:extLst>
      <p:ext uri="{BB962C8B-B14F-4D97-AF65-F5344CB8AC3E}">
        <p14:creationId xmlns:p14="http://schemas.microsoft.com/office/powerpoint/2010/main" val="421852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274" y="286603"/>
            <a:ext cx="10267406" cy="1054517"/>
          </a:xfrm>
        </p:spPr>
        <p:txBody>
          <a:bodyPr>
            <a:normAutofit/>
          </a:bodyPr>
          <a:lstStyle/>
          <a:p>
            <a:r>
              <a:rPr lang="fr-FR" sz="3600" b="1" dirty="0" smtClean="0">
                <a:solidFill>
                  <a:srgbClr val="FFC000"/>
                </a:solidFill>
                <a:latin typeface="Gill Sans MT" panose="020B0502020104020203" pitchFamily="34" charset="0"/>
              </a:rPr>
              <a:t>Un coup d’arrêt</a:t>
            </a:r>
            <a:endParaRPr lang="fr-FR" sz="3600" b="1" dirty="0">
              <a:solidFill>
                <a:srgbClr val="FFC000"/>
              </a:solidFill>
              <a:latin typeface="Gill Sans MT" panose="020B0502020104020203" pitchFamily="34" charset="0"/>
            </a:endParaRPr>
          </a:p>
        </p:txBody>
      </p:sp>
      <p:sp>
        <p:nvSpPr>
          <p:cNvPr id="3" name="Espace réservé du contenu 2"/>
          <p:cNvSpPr>
            <a:spLocks noGrp="1"/>
          </p:cNvSpPr>
          <p:nvPr>
            <p:ph idx="1"/>
          </p:nvPr>
        </p:nvSpPr>
        <p:spPr>
          <a:xfrm>
            <a:off x="888274" y="2586445"/>
            <a:ext cx="6252754" cy="3405051"/>
          </a:xfrm>
        </p:spPr>
        <p:txBody>
          <a:bodyPr>
            <a:normAutofit/>
          </a:bodyPr>
          <a:lstStyle/>
          <a:p>
            <a:pPr marL="0" indent="0">
              <a:buNone/>
            </a:pPr>
            <a:r>
              <a:rPr lang="fr-FR" sz="1600" dirty="0" smtClean="0">
                <a:latin typeface="Gill Sans MT" panose="020B0502020104020203" pitchFamily="34" charset="0"/>
              </a:rPr>
              <a:t>Ce qui fait que la pratique « flashe »:</a:t>
            </a:r>
          </a:p>
          <a:p>
            <a:pPr>
              <a:buFont typeface="Wingdings" panose="05000000000000000000" pitchFamily="2" charset="2"/>
              <a:buChar char="q"/>
            </a:pPr>
            <a:r>
              <a:rPr lang="fr-FR" sz="1600" dirty="0">
                <a:latin typeface="Gill Sans MT" panose="020B0502020104020203" pitchFamily="34" charset="0"/>
              </a:rPr>
              <a:t> </a:t>
            </a:r>
            <a:r>
              <a:rPr lang="fr-FR" sz="1600" dirty="0" smtClean="0">
                <a:latin typeface="Gill Sans MT" panose="020B0502020104020203" pitchFamily="34" charset="0"/>
              </a:rPr>
              <a:t>pratique chronophage</a:t>
            </a:r>
          </a:p>
          <a:p>
            <a:pPr>
              <a:buFont typeface="Wingdings" panose="05000000000000000000" pitchFamily="2" charset="2"/>
              <a:buChar char="q"/>
            </a:pPr>
            <a:r>
              <a:rPr lang="fr-FR" sz="1600" dirty="0">
                <a:latin typeface="Gill Sans MT" panose="020B0502020104020203" pitchFamily="34" charset="0"/>
              </a:rPr>
              <a:t> </a:t>
            </a:r>
            <a:r>
              <a:rPr lang="fr-FR" sz="1600" dirty="0" smtClean="0">
                <a:latin typeface="Gill Sans MT" panose="020B0502020104020203" pitchFamily="34" charset="0"/>
              </a:rPr>
              <a:t>inégale répartition des savoir-faire</a:t>
            </a:r>
          </a:p>
          <a:p>
            <a:pPr>
              <a:buFont typeface="Wingdings" panose="05000000000000000000" pitchFamily="2" charset="2"/>
              <a:buChar char="q"/>
            </a:pPr>
            <a:r>
              <a:rPr lang="fr-FR" sz="1600" dirty="0">
                <a:latin typeface="Gill Sans MT" panose="020B0502020104020203" pitchFamily="34" charset="0"/>
              </a:rPr>
              <a:t> </a:t>
            </a:r>
            <a:r>
              <a:rPr lang="fr-FR" sz="1600" dirty="0" smtClean="0">
                <a:latin typeface="Gill Sans MT" panose="020B0502020104020203" pitchFamily="34" charset="0"/>
              </a:rPr>
              <a:t>difficultés d’approvisionnement matériel</a:t>
            </a:r>
          </a:p>
          <a:p>
            <a:pPr>
              <a:buFont typeface="Wingdings" panose="05000000000000000000" pitchFamily="2" charset="2"/>
              <a:buChar char="q"/>
            </a:pPr>
            <a:r>
              <a:rPr lang="fr-FR" sz="1600" dirty="0" smtClean="0">
                <a:latin typeface="Gill Sans MT" panose="020B0502020104020203" pitchFamily="34" charset="0"/>
              </a:rPr>
              <a:t> incertitude quant au niveau de protection octroyé</a:t>
            </a:r>
            <a:endParaRPr lang="fr-FR" sz="1600" dirty="0">
              <a:latin typeface="Gill Sans MT" panose="020B0502020104020203" pitchFamily="34" charset="0"/>
            </a:endParaRPr>
          </a:p>
        </p:txBody>
      </p:sp>
      <p:pic>
        <p:nvPicPr>
          <p:cNvPr id="4" name="Image 3"/>
          <p:cNvPicPr/>
          <p:nvPr/>
        </p:nvPicPr>
        <p:blipFill>
          <a:blip r:embed="rId2"/>
          <a:stretch>
            <a:fillRect/>
          </a:stretch>
        </p:blipFill>
        <p:spPr>
          <a:xfrm>
            <a:off x="6069875" y="2490650"/>
            <a:ext cx="5329646" cy="2238103"/>
          </a:xfrm>
          <a:prstGeom prst="rect">
            <a:avLst/>
          </a:prstGeom>
        </p:spPr>
      </p:pic>
    </p:spTree>
    <p:extLst>
      <p:ext uri="{BB962C8B-B14F-4D97-AF65-F5344CB8AC3E}">
        <p14:creationId xmlns:p14="http://schemas.microsoft.com/office/powerpoint/2010/main" val="3444232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2099</TotalTime>
  <Words>303</Words>
  <Application>Microsoft Office PowerPoint</Application>
  <PresentationFormat>Grand écran</PresentationFormat>
  <Paragraphs>83</Paragraphs>
  <Slides>13</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Calibri</vt:lpstr>
      <vt:lpstr>Calibri Light</vt:lpstr>
      <vt:lpstr>Gill Sans MT</vt:lpstr>
      <vt:lpstr>ＭＳ 明朝</vt:lpstr>
      <vt:lpstr>Wingdings</vt:lpstr>
      <vt:lpstr>Rétrospective</vt:lpstr>
      <vt:lpstr>La fabrication de masques faits maison Leçons d’une « flash practice »</vt:lpstr>
      <vt:lpstr>Projet Maskovid</vt:lpstr>
      <vt:lpstr>La fabrication de masques faits maison </vt:lpstr>
      <vt:lpstr>Présentation PowerPoint</vt:lpstr>
      <vt:lpstr>Méthode mixte : narrations quantifiées</vt:lpstr>
      <vt:lpstr>Diffusion de la pratique et circulation des masques autoproduits</vt:lpstr>
      <vt:lpstr>Circulation</vt:lpstr>
      <vt:lpstr>Réception</vt:lpstr>
      <vt:lpstr>Un coup d’arrêt</vt:lpstr>
      <vt:lpstr>Émergence spontanée d’une communauté de pratiques</vt:lpstr>
      <vt:lpstr>Matters of concerns - Préoccupations</vt:lpstr>
      <vt:lpstr>Conclusions</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fabrication de masques faits maison au début de la pandémie de Covid-19 : leçons d’une « flash practice »”</dc:title>
  <dc:creator>Franck Cochoy</dc:creator>
  <cp:lastModifiedBy>ccalvign</cp:lastModifiedBy>
  <cp:revision>47</cp:revision>
  <dcterms:created xsi:type="dcterms:W3CDTF">2022-02-04T14:25:25Z</dcterms:created>
  <dcterms:modified xsi:type="dcterms:W3CDTF">2022-06-22T09:52:07Z</dcterms:modified>
</cp:coreProperties>
</file>